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318" r:id="rId2"/>
    <p:sldId id="328" r:id="rId3"/>
    <p:sldId id="319" r:id="rId4"/>
    <p:sldId id="321" r:id="rId5"/>
    <p:sldId id="322" r:id="rId6"/>
    <p:sldId id="323" r:id="rId7"/>
    <p:sldId id="324" r:id="rId8"/>
    <p:sldId id="327" r:id="rId9"/>
  </p:sldIdLst>
  <p:sldSz cx="24193500" cy="165592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34E1250-4952-4A86-91E5-06FF77818575}">
          <p14:sldIdLst>
            <p14:sldId id="318"/>
            <p14:sldId id="328"/>
            <p14:sldId id="319"/>
            <p14:sldId id="321"/>
            <p14:sldId id="322"/>
            <p14:sldId id="323"/>
            <p14:sldId id="324"/>
            <p14:sldId id="327"/>
          </p14:sldIdLst>
        </p14:section>
      </p14:sectionLst>
    </p:ext>
    <p:ext uri="{EFAFB233-063F-42B5-8137-9DF3F51BA10A}">
      <p15:sldGuideLst xmlns:p15="http://schemas.microsoft.com/office/powerpoint/2012/main">
        <p15:guide id="1" orient="horz" pos="5216" userDrawn="1">
          <p15:clr>
            <a:srgbClr val="A4A3A4"/>
          </p15:clr>
        </p15:guide>
        <p15:guide id="2" pos="11702" userDrawn="1">
          <p15:clr>
            <a:srgbClr val="A4A3A4"/>
          </p15:clr>
        </p15:guide>
        <p15:guide id="3" pos="7620" userDrawn="1">
          <p15:clr>
            <a:srgbClr val="A4A3A4"/>
          </p15:clr>
        </p15:guide>
        <p15:guide id="4" pos="38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лигина Любовь Сергеевна" initials="ПЛС" lastIdx="5" clrIdx="0">
    <p:extLst>
      <p:ext uri="{19B8F6BF-5375-455C-9EA6-DF929625EA0E}">
        <p15:presenceInfo xmlns:p15="http://schemas.microsoft.com/office/powerpoint/2012/main" userId="S-1-5-21-2279413597-3211268261-2317946963-33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054F"/>
    <a:srgbClr val="6E7A81"/>
    <a:srgbClr val="67737A"/>
    <a:srgbClr val="7A858C"/>
    <a:srgbClr val="89959C"/>
    <a:srgbClr val="C2CDD4"/>
    <a:srgbClr val="C9D4DB"/>
    <a:srgbClr val="FFDC6D"/>
    <a:srgbClr val="FFC381"/>
    <a:srgbClr val="FFA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showGuides="1">
      <p:cViewPr>
        <p:scale>
          <a:sx n="50" d="100"/>
          <a:sy n="50" d="100"/>
        </p:scale>
        <p:origin x="-235" y="-1546"/>
      </p:cViewPr>
      <p:guideLst>
        <p:guide orient="horz" pos="5216"/>
        <p:guide pos="11702"/>
        <p:guide pos="7620"/>
        <p:guide pos="3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7B4813-151A-47AB-88AD-75AECDA205E5}" type="datetimeFigureOut">
              <a:rPr lang="ru-RU" smtClean="0"/>
              <a:t>12.07.2023</a:t>
            </a:fld>
            <a:endParaRPr lang="ru-RU"/>
          </a:p>
        </p:txBody>
      </p:sp>
      <p:sp>
        <p:nvSpPr>
          <p:cNvPr id="4" name="Образ слайда 3"/>
          <p:cNvSpPr>
            <a:spLocks noGrp="1" noRot="1" noChangeAspect="1"/>
          </p:cNvSpPr>
          <p:nvPr>
            <p:ph type="sldImg" idx="2"/>
          </p:nvPr>
        </p:nvSpPr>
        <p:spPr>
          <a:xfrm>
            <a:off x="952500" y="1241425"/>
            <a:ext cx="489267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728C6B0-D85D-4332-82E4-05C14F6644B1}" type="slidenum">
              <a:rPr lang="ru-RU" smtClean="0"/>
              <a:t>‹#›</a:t>
            </a:fld>
            <a:endParaRPr lang="ru-RU"/>
          </a:p>
        </p:txBody>
      </p:sp>
    </p:spTree>
    <p:extLst>
      <p:ext uri="{BB962C8B-B14F-4D97-AF65-F5344CB8AC3E}">
        <p14:creationId xmlns:p14="http://schemas.microsoft.com/office/powerpoint/2010/main" val="85653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728C6B0-D85D-4332-82E4-05C14F6644B1}" type="slidenum">
              <a:rPr lang="ru-RU" smtClean="0"/>
              <a:t>3</a:t>
            </a:fld>
            <a:endParaRPr lang="ru-RU"/>
          </a:p>
        </p:txBody>
      </p:sp>
    </p:spTree>
    <p:extLst>
      <p:ext uri="{BB962C8B-B14F-4D97-AF65-F5344CB8AC3E}">
        <p14:creationId xmlns:p14="http://schemas.microsoft.com/office/powerpoint/2010/main" val="140562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728C6B0-D85D-4332-82E4-05C14F6644B1}" type="slidenum">
              <a:rPr lang="ru-RU" smtClean="0"/>
              <a:t>5</a:t>
            </a:fld>
            <a:endParaRPr lang="ru-RU"/>
          </a:p>
        </p:txBody>
      </p:sp>
    </p:spTree>
    <p:extLst>
      <p:ext uri="{BB962C8B-B14F-4D97-AF65-F5344CB8AC3E}">
        <p14:creationId xmlns:p14="http://schemas.microsoft.com/office/powerpoint/2010/main" val="57689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0" y="-795"/>
            <a:ext cx="12096750" cy="16559213"/>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Placeholder 2">
            <a:extLst>
              <a:ext uri="{FF2B5EF4-FFF2-40B4-BE49-F238E27FC236}">
                <a16:creationId xmlns:a16="http://schemas.microsoft.com/office/drawing/2014/main" id="{EADEC221-974C-A2E4-9FE5-FCD9422154A1}"/>
              </a:ext>
            </a:extLst>
          </p:cNvPr>
          <p:cNvSpPr>
            <a:spLocks noGrp="1"/>
          </p:cNvSpPr>
          <p:nvPr>
            <p:ph type="body" idx="12"/>
          </p:nvPr>
        </p:nvSpPr>
        <p:spPr>
          <a:xfrm>
            <a:off x="0" y="-794"/>
            <a:ext cx="5461000" cy="3622327"/>
          </a:xfrm>
        </p:spPr>
        <p:txBody>
          <a:bodyPr/>
          <a:lstStyle>
            <a:lvl1pPr marL="0" indent="0">
              <a:lnSpc>
                <a:spcPct val="100000"/>
              </a:lnSpc>
              <a:buNone/>
              <a:defRPr sz="5795">
                <a:solidFill>
                  <a:schemeClr val="tx1"/>
                </a:solidFill>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048375"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1647754674"/>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66455" y="1103948"/>
            <a:ext cx="7803033" cy="3863816"/>
          </a:xfrm>
        </p:spPr>
        <p:txBody>
          <a:bodyPr anchor="b"/>
          <a:lstStyle>
            <a:lvl1pPr>
              <a:defRPr sz="7727"/>
            </a:lvl1pPr>
          </a:lstStyle>
          <a:p>
            <a:r>
              <a:rPr lang="ru-RU"/>
              <a:t>Образец заголовка</a:t>
            </a:r>
            <a:endParaRPr lang="en-US" dirty="0"/>
          </a:p>
        </p:txBody>
      </p:sp>
      <p:sp>
        <p:nvSpPr>
          <p:cNvPr id="3" name="Content Placeholder 2"/>
          <p:cNvSpPr>
            <a:spLocks noGrp="1"/>
          </p:cNvSpPr>
          <p:nvPr>
            <p:ph idx="1"/>
          </p:nvPr>
        </p:nvSpPr>
        <p:spPr>
          <a:xfrm>
            <a:off x="10285389" y="2384224"/>
            <a:ext cx="12247959" cy="11767774"/>
          </a:xfrm>
        </p:spPr>
        <p:txBody>
          <a:bodyPr/>
          <a:lstStyle>
            <a:lvl1pPr>
              <a:defRPr sz="7727"/>
            </a:lvl1pPr>
            <a:lvl2pPr>
              <a:defRPr sz="6761"/>
            </a:lvl2pPr>
            <a:lvl3pPr>
              <a:defRPr sz="5795"/>
            </a:lvl3pPr>
            <a:lvl4pPr>
              <a:defRPr sz="4829"/>
            </a:lvl4pPr>
            <a:lvl5pPr>
              <a:defRPr sz="4829"/>
            </a:lvl5pPr>
            <a:lvl6pPr>
              <a:defRPr sz="4829"/>
            </a:lvl6pPr>
            <a:lvl7pPr>
              <a:defRPr sz="4829"/>
            </a:lvl7pPr>
            <a:lvl8pPr>
              <a:defRPr sz="4829"/>
            </a:lvl8pPr>
            <a:lvl9pPr>
              <a:defRPr sz="482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666455" y="4967764"/>
            <a:ext cx="7803033" cy="9203397"/>
          </a:xfrm>
        </p:spPr>
        <p:txBody>
          <a:bodyPr/>
          <a:lstStyle>
            <a:lvl1pPr marL="0" indent="0">
              <a:buNone/>
              <a:defRPr sz="3863"/>
            </a:lvl1pPr>
            <a:lvl2pPr marL="1103955" indent="0">
              <a:buNone/>
              <a:defRPr sz="3380"/>
            </a:lvl2pPr>
            <a:lvl3pPr marL="2207910" indent="0">
              <a:buNone/>
              <a:defRPr sz="2898"/>
            </a:lvl3pPr>
            <a:lvl4pPr marL="3311865" indent="0">
              <a:buNone/>
              <a:defRPr sz="2415"/>
            </a:lvl4pPr>
            <a:lvl5pPr marL="4415820" indent="0">
              <a:buNone/>
              <a:defRPr sz="2415"/>
            </a:lvl5pPr>
            <a:lvl6pPr marL="5519776" indent="0">
              <a:buNone/>
              <a:defRPr sz="2415"/>
            </a:lvl6pPr>
            <a:lvl7pPr marL="6623731" indent="0">
              <a:buNone/>
              <a:defRPr sz="2415"/>
            </a:lvl7pPr>
            <a:lvl8pPr marL="7727686" indent="0">
              <a:buNone/>
              <a:defRPr sz="2415"/>
            </a:lvl8pPr>
            <a:lvl9pPr marL="8831641" indent="0">
              <a:buNone/>
              <a:defRPr sz="2415"/>
            </a:lvl9pPr>
          </a:lstStyle>
          <a:p>
            <a:pPr lvl="0"/>
            <a:r>
              <a:rPr lang="ru-RU"/>
              <a:t>Образец текста</a:t>
            </a:r>
          </a:p>
        </p:txBody>
      </p:sp>
      <p:sp>
        <p:nvSpPr>
          <p:cNvPr id="5" name="Date Placeholder 4"/>
          <p:cNvSpPr>
            <a:spLocks noGrp="1"/>
          </p:cNvSpPr>
          <p:nvPr>
            <p:ph type="dt" sz="half" idx="10"/>
          </p:nvPr>
        </p:nvSpPr>
        <p:spPr/>
        <p:txBody>
          <a:bodyPr/>
          <a:lstStyle/>
          <a:p>
            <a:fld id="{3F77EDE8-6A44-4E78-98CA-2B9DA334AA73}" type="datetimeFigureOut">
              <a:rPr lang="ru-RU" smtClean="0"/>
              <a:t>12.07.2023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50642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66455" y="1103948"/>
            <a:ext cx="7803033" cy="3863816"/>
          </a:xfrm>
        </p:spPr>
        <p:txBody>
          <a:bodyPr anchor="b"/>
          <a:lstStyle>
            <a:lvl1pPr>
              <a:defRPr sz="77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85389" y="2384224"/>
            <a:ext cx="12247959" cy="11767774"/>
          </a:xfrm>
        </p:spPr>
        <p:txBody>
          <a:bodyPr anchor="t"/>
          <a:lstStyle>
            <a:lvl1pPr marL="0" indent="0">
              <a:buNone/>
              <a:defRPr sz="7727"/>
            </a:lvl1pPr>
            <a:lvl2pPr marL="1103955" indent="0">
              <a:buNone/>
              <a:defRPr sz="6761"/>
            </a:lvl2pPr>
            <a:lvl3pPr marL="2207910" indent="0">
              <a:buNone/>
              <a:defRPr sz="5795"/>
            </a:lvl3pPr>
            <a:lvl4pPr marL="3311865" indent="0">
              <a:buNone/>
              <a:defRPr sz="4829"/>
            </a:lvl4pPr>
            <a:lvl5pPr marL="4415820" indent="0">
              <a:buNone/>
              <a:defRPr sz="4829"/>
            </a:lvl5pPr>
            <a:lvl6pPr marL="5519776" indent="0">
              <a:buNone/>
              <a:defRPr sz="4829"/>
            </a:lvl6pPr>
            <a:lvl7pPr marL="6623731" indent="0">
              <a:buNone/>
              <a:defRPr sz="4829"/>
            </a:lvl7pPr>
            <a:lvl8pPr marL="7727686" indent="0">
              <a:buNone/>
              <a:defRPr sz="4829"/>
            </a:lvl8pPr>
            <a:lvl9pPr marL="8831641" indent="0">
              <a:buNone/>
              <a:defRPr sz="4829"/>
            </a:lvl9pPr>
          </a:lstStyle>
          <a:p>
            <a:r>
              <a:rPr lang="ru-RU"/>
              <a:t>Вставка рисунка</a:t>
            </a:r>
            <a:endParaRPr lang="en-US" dirty="0"/>
          </a:p>
        </p:txBody>
      </p:sp>
      <p:sp>
        <p:nvSpPr>
          <p:cNvPr id="4" name="Text Placeholder 3"/>
          <p:cNvSpPr>
            <a:spLocks noGrp="1"/>
          </p:cNvSpPr>
          <p:nvPr>
            <p:ph type="body" sz="half" idx="2"/>
          </p:nvPr>
        </p:nvSpPr>
        <p:spPr>
          <a:xfrm>
            <a:off x="1666455" y="4967764"/>
            <a:ext cx="7803033" cy="9203397"/>
          </a:xfrm>
        </p:spPr>
        <p:txBody>
          <a:bodyPr/>
          <a:lstStyle>
            <a:lvl1pPr marL="0" indent="0">
              <a:buNone/>
              <a:defRPr sz="3863"/>
            </a:lvl1pPr>
            <a:lvl2pPr marL="1103955" indent="0">
              <a:buNone/>
              <a:defRPr sz="3380"/>
            </a:lvl2pPr>
            <a:lvl3pPr marL="2207910" indent="0">
              <a:buNone/>
              <a:defRPr sz="2898"/>
            </a:lvl3pPr>
            <a:lvl4pPr marL="3311865" indent="0">
              <a:buNone/>
              <a:defRPr sz="2415"/>
            </a:lvl4pPr>
            <a:lvl5pPr marL="4415820" indent="0">
              <a:buNone/>
              <a:defRPr sz="2415"/>
            </a:lvl5pPr>
            <a:lvl6pPr marL="5519776" indent="0">
              <a:buNone/>
              <a:defRPr sz="2415"/>
            </a:lvl6pPr>
            <a:lvl7pPr marL="6623731" indent="0">
              <a:buNone/>
              <a:defRPr sz="2415"/>
            </a:lvl7pPr>
            <a:lvl8pPr marL="7727686" indent="0">
              <a:buNone/>
              <a:defRPr sz="2415"/>
            </a:lvl8pPr>
            <a:lvl9pPr marL="8831641" indent="0">
              <a:buNone/>
              <a:defRPr sz="2415"/>
            </a:lvl9pPr>
          </a:lstStyle>
          <a:p>
            <a:pPr lvl="0"/>
            <a:r>
              <a:rPr lang="ru-RU"/>
              <a:t>Образец текста</a:t>
            </a:r>
          </a:p>
        </p:txBody>
      </p:sp>
      <p:sp>
        <p:nvSpPr>
          <p:cNvPr id="5" name="Date Placeholder 4"/>
          <p:cNvSpPr>
            <a:spLocks noGrp="1"/>
          </p:cNvSpPr>
          <p:nvPr>
            <p:ph type="dt" sz="half" idx="10"/>
          </p:nvPr>
        </p:nvSpPr>
        <p:spPr/>
        <p:txBody>
          <a:bodyPr/>
          <a:lstStyle/>
          <a:p>
            <a:fld id="{3F77EDE8-6A44-4E78-98CA-2B9DA334AA73}" type="datetimeFigureOut">
              <a:rPr lang="ru-RU" smtClean="0"/>
              <a:t>12.07.2023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379573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738855359"/>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13475" y="881625"/>
            <a:ext cx="5216723" cy="1403316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663304" y="881625"/>
            <a:ext cx="15347752" cy="1403316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81559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17856200" y="-795"/>
            <a:ext cx="6337299" cy="16559213"/>
          </a:xfrm>
          <a:prstGeom prst="rect">
            <a:avLst/>
          </a:prstGeom>
          <a:gradFill>
            <a:gsLst>
              <a:gs pos="23000">
                <a:schemeClr val="accent3">
                  <a:lumMod val="60000"/>
                  <a:lumOff val="40000"/>
                  <a:alpha val="22000"/>
                </a:schemeClr>
              </a:gs>
              <a:gs pos="86000">
                <a:schemeClr val="accent3">
                  <a:lumMod val="77000"/>
                  <a:lumOff val="23000"/>
                </a:schemeClr>
              </a:gs>
            </a:gsLst>
            <a:lin ang="5400000" scaled="1"/>
          </a:gradFill>
          <a:ln>
            <a:noFill/>
          </a:ln>
          <a:effectLst>
            <a:glow>
              <a:schemeClr val="accent1">
                <a:alpha val="5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048375"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2" name="Text Placeholder 2">
            <a:extLst>
              <a:ext uri="{FF2B5EF4-FFF2-40B4-BE49-F238E27FC236}">
                <a16:creationId xmlns:a16="http://schemas.microsoft.com/office/drawing/2014/main" id="{DB794FF7-B030-0810-1998-75AB02A20945}"/>
              </a:ext>
            </a:extLst>
          </p:cNvPr>
          <p:cNvSpPr>
            <a:spLocks noGrp="1"/>
          </p:cNvSpPr>
          <p:nvPr>
            <p:ph type="body" idx="16"/>
          </p:nvPr>
        </p:nvSpPr>
        <p:spPr>
          <a:xfrm>
            <a:off x="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1568796421"/>
      </p:ext>
    </p:extLst>
  </p:cSld>
  <p:clrMapOvr>
    <a:masterClrMapping/>
  </p:clrMapOvr>
  <p:extLst>
    <p:ext uri="{DCECCB84-F9BA-43D5-87BE-67443E8EF086}">
      <p15:sldGuideLst xmlns:p15="http://schemas.microsoft.com/office/powerpoint/2012/main">
        <p15:guide id="1" orient="horz" pos="5215">
          <p15:clr>
            <a:srgbClr val="FBAE40"/>
          </p15:clr>
        </p15:guide>
        <p15:guide id="2" pos="7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FBDCE72-BE68-15D3-3470-A4299D0FE3A5}"/>
              </a:ext>
            </a:extLst>
          </p:cNvPr>
          <p:cNvSpPr/>
          <p:nvPr userDrawn="1"/>
        </p:nvSpPr>
        <p:spPr>
          <a:xfrm>
            <a:off x="-1" y="-795"/>
            <a:ext cx="6328611" cy="16559213"/>
          </a:xfrm>
          <a:prstGeom prst="rect">
            <a:avLst/>
          </a:prstGeom>
          <a:gradFill>
            <a:gsLst>
              <a:gs pos="25000">
                <a:srgbClr val="FFC000">
                  <a:alpha val="46000"/>
                  <a:lumMod val="76000"/>
                  <a:lumOff val="24000"/>
                </a:srgbClr>
              </a:gs>
              <a:gs pos="86000">
                <a:srgbClr val="FFC000">
                  <a:lumMod val="86000"/>
                  <a:lumOff val="1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 Placeholder 2">
            <a:extLst>
              <a:ext uri="{FF2B5EF4-FFF2-40B4-BE49-F238E27FC236}">
                <a16:creationId xmlns:a16="http://schemas.microsoft.com/office/drawing/2014/main" id="{C40C89E2-487D-341C-BD2B-E3D97E360AF1}"/>
              </a:ext>
            </a:extLst>
          </p:cNvPr>
          <p:cNvSpPr>
            <a:spLocks noGrp="1"/>
          </p:cNvSpPr>
          <p:nvPr>
            <p:ph type="body" idx="13"/>
          </p:nvPr>
        </p:nvSpPr>
        <p:spPr>
          <a:xfrm>
            <a:off x="6264942" y="-795"/>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3" name="Text Placeholder 2">
            <a:extLst>
              <a:ext uri="{FF2B5EF4-FFF2-40B4-BE49-F238E27FC236}">
                <a16:creationId xmlns:a16="http://schemas.microsoft.com/office/drawing/2014/main" id="{F4D5D79B-EC51-A964-F061-A0C382949542}"/>
              </a:ext>
            </a:extLst>
          </p:cNvPr>
          <p:cNvSpPr>
            <a:spLocks noGrp="1"/>
          </p:cNvSpPr>
          <p:nvPr>
            <p:ph type="body" idx="14"/>
          </p:nvPr>
        </p:nvSpPr>
        <p:spPr>
          <a:xfrm>
            <a:off x="1239520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14" name="Text Placeholder 2">
            <a:extLst>
              <a:ext uri="{FF2B5EF4-FFF2-40B4-BE49-F238E27FC236}">
                <a16:creationId xmlns:a16="http://schemas.microsoft.com/office/drawing/2014/main" id="{19B59E3B-5EB7-C6B5-C7AF-9EE35DFDA0F9}"/>
              </a:ext>
            </a:extLst>
          </p:cNvPr>
          <p:cNvSpPr>
            <a:spLocks noGrp="1"/>
          </p:cNvSpPr>
          <p:nvPr>
            <p:ph type="body" idx="15"/>
          </p:nvPr>
        </p:nvSpPr>
        <p:spPr>
          <a:xfrm>
            <a:off x="18443575" y="-1"/>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2" name="Text Placeholder 2">
            <a:extLst>
              <a:ext uri="{FF2B5EF4-FFF2-40B4-BE49-F238E27FC236}">
                <a16:creationId xmlns:a16="http://schemas.microsoft.com/office/drawing/2014/main" id="{DB794FF7-B030-0810-1998-75AB02A20945}"/>
              </a:ext>
            </a:extLst>
          </p:cNvPr>
          <p:cNvSpPr>
            <a:spLocks noGrp="1"/>
          </p:cNvSpPr>
          <p:nvPr>
            <p:ph type="body" idx="16"/>
          </p:nvPr>
        </p:nvSpPr>
        <p:spPr>
          <a:xfrm>
            <a:off x="0" y="0"/>
            <a:ext cx="5461000" cy="3622327"/>
          </a:xfrm>
        </p:spPr>
        <p:txBody>
          <a:bodyPr/>
          <a:lstStyle>
            <a:lvl1pPr marL="0" indent="0">
              <a:lnSpc>
                <a:spcPct val="100000"/>
              </a:lnSpc>
              <a:buNone/>
              <a:defRPr sz="5795">
                <a:solidFill>
                  <a:schemeClr val="tx1"/>
                </a:solidFill>
                <a:latin typeface="Arial" panose="020B0604020202020204" pitchFamily="34" charset="0"/>
                <a:cs typeface="Arial" panose="020B0604020202020204" pitchFamily="34" charset="0"/>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3079647934"/>
      </p:ext>
    </p:extLst>
  </p:cSld>
  <p:clrMapOvr>
    <a:masterClrMapping/>
  </p:clrMapOvr>
  <p:extLst>
    <p:ext uri="{DCECCB84-F9BA-43D5-87BE-67443E8EF086}">
      <p15:sldGuideLst xmlns:p15="http://schemas.microsoft.com/office/powerpoint/2012/main">
        <p15:guide id="1" orient="horz" pos="5215">
          <p15:clr>
            <a:srgbClr val="FBAE40"/>
          </p15:clr>
        </p15:guide>
        <p15:guide id="2" pos="7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F77EDE8-6A44-4E78-98CA-2B9DA334AA73}" type="datetimeFigureOut">
              <a:rPr lang="ru-RU" smtClean="0"/>
              <a:t>12.07.2023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362092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50704" y="4128309"/>
            <a:ext cx="20866894" cy="6888171"/>
          </a:xfrm>
        </p:spPr>
        <p:txBody>
          <a:bodyPr anchor="b"/>
          <a:lstStyle>
            <a:lvl1pPr>
              <a:defRPr sz="14488"/>
            </a:lvl1pPr>
          </a:lstStyle>
          <a:p>
            <a:r>
              <a:rPr lang="ru-RU"/>
              <a:t>Образец заголовка</a:t>
            </a:r>
            <a:endParaRPr lang="en-US" dirty="0"/>
          </a:p>
        </p:txBody>
      </p:sp>
      <p:sp>
        <p:nvSpPr>
          <p:cNvPr id="3" name="Text Placeholder 2"/>
          <p:cNvSpPr>
            <a:spLocks noGrp="1"/>
          </p:cNvSpPr>
          <p:nvPr>
            <p:ph type="body" idx="1"/>
          </p:nvPr>
        </p:nvSpPr>
        <p:spPr>
          <a:xfrm>
            <a:off x="13538200" y="11081645"/>
            <a:ext cx="8979398" cy="3622327"/>
          </a:xfrm>
        </p:spPr>
        <p:txBody>
          <a:bodyPr/>
          <a:lstStyle>
            <a:lvl1pPr marL="0" indent="0">
              <a:buNone/>
              <a:defRPr sz="5795">
                <a:solidFill>
                  <a:schemeClr val="tx1"/>
                </a:solidFill>
              </a:defRPr>
            </a:lvl1pPr>
            <a:lvl2pPr marL="1103955" indent="0">
              <a:buNone/>
              <a:defRPr sz="4829">
                <a:solidFill>
                  <a:schemeClr val="tx1">
                    <a:tint val="75000"/>
                  </a:schemeClr>
                </a:solidFill>
              </a:defRPr>
            </a:lvl2pPr>
            <a:lvl3pPr marL="2207910" indent="0">
              <a:buNone/>
              <a:defRPr sz="4346">
                <a:solidFill>
                  <a:schemeClr val="tx1">
                    <a:tint val="75000"/>
                  </a:schemeClr>
                </a:solidFill>
              </a:defRPr>
            </a:lvl3pPr>
            <a:lvl4pPr marL="3311865" indent="0">
              <a:buNone/>
              <a:defRPr sz="3863">
                <a:solidFill>
                  <a:schemeClr val="tx1">
                    <a:tint val="75000"/>
                  </a:schemeClr>
                </a:solidFill>
              </a:defRPr>
            </a:lvl4pPr>
            <a:lvl5pPr marL="4415820" indent="0">
              <a:buNone/>
              <a:defRPr sz="3863">
                <a:solidFill>
                  <a:schemeClr val="tx1">
                    <a:tint val="75000"/>
                  </a:schemeClr>
                </a:solidFill>
              </a:defRPr>
            </a:lvl5pPr>
            <a:lvl6pPr marL="5519776" indent="0">
              <a:buNone/>
              <a:defRPr sz="3863">
                <a:solidFill>
                  <a:schemeClr val="tx1">
                    <a:tint val="75000"/>
                  </a:schemeClr>
                </a:solidFill>
              </a:defRPr>
            </a:lvl6pPr>
            <a:lvl7pPr marL="6623731" indent="0">
              <a:buNone/>
              <a:defRPr sz="3863">
                <a:solidFill>
                  <a:schemeClr val="tx1">
                    <a:tint val="75000"/>
                  </a:schemeClr>
                </a:solidFill>
              </a:defRPr>
            </a:lvl7pPr>
            <a:lvl8pPr marL="7727686" indent="0">
              <a:buNone/>
              <a:defRPr sz="3863">
                <a:solidFill>
                  <a:schemeClr val="tx1">
                    <a:tint val="75000"/>
                  </a:schemeClr>
                </a:solidFill>
              </a:defRPr>
            </a:lvl8pPr>
            <a:lvl9pPr marL="8831641" indent="0">
              <a:buNone/>
              <a:defRPr sz="3863">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3F77EDE8-6A44-4E78-98CA-2B9DA334AA73}" type="datetimeFigureOut">
              <a:rPr lang="ru-RU" smtClean="0"/>
              <a:t>12.07.2023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1463738015"/>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663303" y="4408124"/>
            <a:ext cx="10282238" cy="105066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12247959" y="4408124"/>
            <a:ext cx="10282238" cy="105066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F77EDE8-6A44-4E78-98CA-2B9DA334AA73}" type="datetimeFigureOut">
              <a:rPr lang="ru-RU" smtClean="0"/>
              <a:t>12.07.2023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81872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666454" y="881629"/>
            <a:ext cx="20866894" cy="320068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666457" y="4059308"/>
            <a:ext cx="10234983" cy="1989404"/>
          </a:xfrm>
        </p:spPr>
        <p:txBody>
          <a:bodyPr anchor="b"/>
          <a:lstStyle>
            <a:lvl1pPr marL="0" indent="0">
              <a:buNone/>
              <a:defRPr sz="5795" b="1"/>
            </a:lvl1pPr>
            <a:lvl2pPr marL="1103955" indent="0">
              <a:buNone/>
              <a:defRPr sz="4829" b="1"/>
            </a:lvl2pPr>
            <a:lvl3pPr marL="2207910" indent="0">
              <a:buNone/>
              <a:defRPr sz="4346" b="1"/>
            </a:lvl3pPr>
            <a:lvl4pPr marL="3311865" indent="0">
              <a:buNone/>
              <a:defRPr sz="3863" b="1"/>
            </a:lvl4pPr>
            <a:lvl5pPr marL="4415820" indent="0">
              <a:buNone/>
              <a:defRPr sz="3863" b="1"/>
            </a:lvl5pPr>
            <a:lvl6pPr marL="5519776" indent="0">
              <a:buNone/>
              <a:defRPr sz="3863" b="1"/>
            </a:lvl6pPr>
            <a:lvl7pPr marL="6623731" indent="0">
              <a:buNone/>
              <a:defRPr sz="3863" b="1"/>
            </a:lvl7pPr>
            <a:lvl8pPr marL="7727686" indent="0">
              <a:buNone/>
              <a:defRPr sz="3863" b="1"/>
            </a:lvl8pPr>
            <a:lvl9pPr marL="8831641" indent="0">
              <a:buNone/>
              <a:defRPr sz="3863" b="1"/>
            </a:lvl9pPr>
          </a:lstStyle>
          <a:p>
            <a:pPr lvl="0"/>
            <a:r>
              <a:rPr lang="ru-RU"/>
              <a:t>Образец текста</a:t>
            </a:r>
          </a:p>
        </p:txBody>
      </p:sp>
      <p:sp>
        <p:nvSpPr>
          <p:cNvPr id="4" name="Content Placeholder 3"/>
          <p:cNvSpPr>
            <a:spLocks noGrp="1"/>
          </p:cNvSpPr>
          <p:nvPr>
            <p:ph sz="half" idx="2"/>
          </p:nvPr>
        </p:nvSpPr>
        <p:spPr>
          <a:xfrm>
            <a:off x="1666457" y="6048713"/>
            <a:ext cx="10234983" cy="88967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12247961" y="4059308"/>
            <a:ext cx="10285389" cy="1989404"/>
          </a:xfrm>
        </p:spPr>
        <p:txBody>
          <a:bodyPr anchor="b"/>
          <a:lstStyle>
            <a:lvl1pPr marL="0" indent="0">
              <a:buNone/>
              <a:defRPr sz="5795" b="1"/>
            </a:lvl1pPr>
            <a:lvl2pPr marL="1103955" indent="0">
              <a:buNone/>
              <a:defRPr sz="4829" b="1"/>
            </a:lvl2pPr>
            <a:lvl3pPr marL="2207910" indent="0">
              <a:buNone/>
              <a:defRPr sz="4346" b="1"/>
            </a:lvl3pPr>
            <a:lvl4pPr marL="3311865" indent="0">
              <a:buNone/>
              <a:defRPr sz="3863" b="1"/>
            </a:lvl4pPr>
            <a:lvl5pPr marL="4415820" indent="0">
              <a:buNone/>
              <a:defRPr sz="3863" b="1"/>
            </a:lvl5pPr>
            <a:lvl6pPr marL="5519776" indent="0">
              <a:buNone/>
              <a:defRPr sz="3863" b="1"/>
            </a:lvl6pPr>
            <a:lvl7pPr marL="6623731" indent="0">
              <a:buNone/>
              <a:defRPr sz="3863" b="1"/>
            </a:lvl7pPr>
            <a:lvl8pPr marL="7727686" indent="0">
              <a:buNone/>
              <a:defRPr sz="3863" b="1"/>
            </a:lvl8pPr>
            <a:lvl9pPr marL="8831641" indent="0">
              <a:buNone/>
              <a:defRPr sz="3863" b="1"/>
            </a:lvl9pPr>
          </a:lstStyle>
          <a:p>
            <a:pPr lvl="0"/>
            <a:r>
              <a:rPr lang="ru-RU"/>
              <a:t>Образец текста</a:t>
            </a:r>
          </a:p>
        </p:txBody>
      </p:sp>
      <p:sp>
        <p:nvSpPr>
          <p:cNvPr id="6" name="Content Placeholder 5"/>
          <p:cNvSpPr>
            <a:spLocks noGrp="1"/>
          </p:cNvSpPr>
          <p:nvPr>
            <p:ph sz="quarter" idx="4"/>
          </p:nvPr>
        </p:nvSpPr>
        <p:spPr>
          <a:xfrm>
            <a:off x="12247961" y="6048713"/>
            <a:ext cx="10285389" cy="88967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77EDE8-6A44-4E78-98CA-2B9DA334AA73}" type="datetimeFigureOut">
              <a:rPr lang="ru-RU" smtClean="0"/>
              <a:t>12.07.2023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278197606"/>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F77EDE8-6A44-4E78-98CA-2B9DA334AA73}" type="datetimeFigureOut">
              <a:rPr lang="ru-RU" smtClean="0"/>
              <a:t>12.07.2023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704269200"/>
      </p:ext>
    </p:extLst>
  </p:cSld>
  <p:clrMapOvr>
    <a:masterClrMapping/>
  </p:clrMapOvr>
  <p:extLst>
    <p:ext uri="{DCECCB84-F9BA-43D5-87BE-67443E8EF086}">
      <p15:sldGuideLst xmlns:p15="http://schemas.microsoft.com/office/powerpoint/2012/main">
        <p15:guide id="1" orient="horz" pos="5215" userDrawn="1">
          <p15:clr>
            <a:srgbClr val="FBAE40"/>
          </p15:clr>
        </p15:guide>
        <p15:guide id="2" pos="7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7EDE8-6A44-4E78-98CA-2B9DA334AA73}" type="datetimeFigureOut">
              <a:rPr lang="ru-RU" smtClean="0"/>
              <a:t>12.07.2023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FDC7F2-CDB1-4181-A78D-8D767819AC30}" type="slidenum">
              <a:rPr lang="ru-RU" smtClean="0"/>
              <a:t>‹#›</a:t>
            </a:fld>
            <a:endParaRPr lang="ru-RU"/>
          </a:p>
        </p:txBody>
      </p:sp>
    </p:spTree>
    <p:extLst>
      <p:ext uri="{BB962C8B-B14F-4D97-AF65-F5344CB8AC3E}">
        <p14:creationId xmlns:p14="http://schemas.microsoft.com/office/powerpoint/2010/main" val="272838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303" y="881629"/>
            <a:ext cx="20866894" cy="320068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63303" y="4408124"/>
            <a:ext cx="20866894" cy="105066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663303" y="15347941"/>
            <a:ext cx="5443538" cy="881625"/>
          </a:xfrm>
          <a:prstGeom prst="rect">
            <a:avLst/>
          </a:prstGeom>
        </p:spPr>
        <p:txBody>
          <a:bodyPr vert="horz" lIns="91440" tIns="45720" rIns="91440" bIns="45720" rtlCol="0" anchor="ctr"/>
          <a:lstStyle>
            <a:lvl1pPr algn="l">
              <a:defRPr sz="2898">
                <a:solidFill>
                  <a:schemeClr val="tx1">
                    <a:tint val="75000"/>
                  </a:schemeClr>
                </a:solidFill>
              </a:defRPr>
            </a:lvl1pPr>
          </a:lstStyle>
          <a:p>
            <a:fld id="{3F77EDE8-6A44-4E78-98CA-2B9DA334AA73}" type="datetimeFigureOut">
              <a:rPr lang="ru-RU" smtClean="0"/>
              <a:t>12.07.2023</a:t>
            </a:fld>
            <a:endParaRPr lang="ru-RU"/>
          </a:p>
        </p:txBody>
      </p:sp>
      <p:sp>
        <p:nvSpPr>
          <p:cNvPr id="5" name="Footer Placeholder 4"/>
          <p:cNvSpPr>
            <a:spLocks noGrp="1"/>
          </p:cNvSpPr>
          <p:nvPr>
            <p:ph type="ftr" sz="quarter" idx="3"/>
          </p:nvPr>
        </p:nvSpPr>
        <p:spPr>
          <a:xfrm>
            <a:off x="8014097" y="15347941"/>
            <a:ext cx="8165306" cy="881625"/>
          </a:xfrm>
          <a:prstGeom prst="rect">
            <a:avLst/>
          </a:prstGeom>
        </p:spPr>
        <p:txBody>
          <a:bodyPr vert="horz" lIns="91440" tIns="45720" rIns="91440" bIns="45720" rtlCol="0" anchor="ctr"/>
          <a:lstStyle>
            <a:lvl1pPr algn="ctr">
              <a:defRPr sz="289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7086659" y="15347941"/>
            <a:ext cx="5443538" cy="881625"/>
          </a:xfrm>
          <a:prstGeom prst="rect">
            <a:avLst/>
          </a:prstGeom>
        </p:spPr>
        <p:txBody>
          <a:bodyPr vert="horz" lIns="91440" tIns="45720" rIns="91440" bIns="45720" rtlCol="0" anchor="ctr"/>
          <a:lstStyle>
            <a:lvl1pPr algn="r">
              <a:defRPr sz="2898">
                <a:solidFill>
                  <a:schemeClr val="tx1">
                    <a:tint val="75000"/>
                  </a:schemeClr>
                </a:solidFill>
              </a:defRPr>
            </a:lvl1pPr>
          </a:lstStyle>
          <a:p>
            <a:fld id="{A4FDC7F2-CDB1-4181-A78D-8D767819AC30}" type="slidenum">
              <a:rPr lang="ru-RU" smtClean="0"/>
              <a:t>‹#›</a:t>
            </a:fld>
            <a:endParaRPr lang="ru-RU"/>
          </a:p>
        </p:txBody>
      </p:sp>
    </p:spTree>
    <p:extLst>
      <p:ext uri="{BB962C8B-B14F-4D97-AF65-F5344CB8AC3E}">
        <p14:creationId xmlns:p14="http://schemas.microsoft.com/office/powerpoint/2010/main" val="705910030"/>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708"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2207910" rtl="0" eaLnBrk="1" latinLnBrk="0" hangingPunct="1">
        <a:lnSpc>
          <a:spcPct val="90000"/>
        </a:lnSpc>
        <a:spcBef>
          <a:spcPct val="0"/>
        </a:spcBef>
        <a:buNone/>
        <a:defRPr sz="10624" kern="1200">
          <a:solidFill>
            <a:schemeClr val="tx1"/>
          </a:solidFill>
          <a:latin typeface="+mj-lt"/>
          <a:ea typeface="+mj-ea"/>
          <a:cs typeface="+mj-cs"/>
        </a:defRPr>
      </a:lvl1pPr>
    </p:titleStyle>
    <p:bodyStyle>
      <a:lvl1pPr marL="551978" indent="-551978" algn="l" defTabSz="2207910" rtl="0" eaLnBrk="1" latinLnBrk="0" hangingPunct="1">
        <a:lnSpc>
          <a:spcPct val="90000"/>
        </a:lnSpc>
        <a:spcBef>
          <a:spcPts val="2415"/>
        </a:spcBef>
        <a:buFont typeface="Arial" panose="020B0604020202020204" pitchFamily="34" charset="0"/>
        <a:buChar char="•"/>
        <a:defRPr sz="6761" kern="1200">
          <a:solidFill>
            <a:schemeClr val="tx1"/>
          </a:solidFill>
          <a:latin typeface="+mn-lt"/>
          <a:ea typeface="+mn-ea"/>
          <a:cs typeface="+mn-cs"/>
        </a:defRPr>
      </a:lvl1pPr>
      <a:lvl2pPr marL="1655933" indent="-551978" algn="l" defTabSz="2207910" rtl="0" eaLnBrk="1" latinLnBrk="0" hangingPunct="1">
        <a:lnSpc>
          <a:spcPct val="90000"/>
        </a:lnSpc>
        <a:spcBef>
          <a:spcPts val="1207"/>
        </a:spcBef>
        <a:buFont typeface="Arial" panose="020B0604020202020204" pitchFamily="34" charset="0"/>
        <a:buChar char="•"/>
        <a:defRPr sz="5795" kern="1200">
          <a:solidFill>
            <a:schemeClr val="tx1"/>
          </a:solidFill>
          <a:latin typeface="+mn-lt"/>
          <a:ea typeface="+mn-ea"/>
          <a:cs typeface="+mn-cs"/>
        </a:defRPr>
      </a:lvl2pPr>
      <a:lvl3pPr marL="2759888" indent="-551978" algn="l" defTabSz="2207910" rtl="0" eaLnBrk="1" latinLnBrk="0" hangingPunct="1">
        <a:lnSpc>
          <a:spcPct val="90000"/>
        </a:lnSpc>
        <a:spcBef>
          <a:spcPts val="1207"/>
        </a:spcBef>
        <a:buFont typeface="Arial" panose="020B0604020202020204" pitchFamily="34" charset="0"/>
        <a:buChar char="•"/>
        <a:defRPr sz="4829" kern="1200">
          <a:solidFill>
            <a:schemeClr val="tx1"/>
          </a:solidFill>
          <a:latin typeface="+mn-lt"/>
          <a:ea typeface="+mn-ea"/>
          <a:cs typeface="+mn-cs"/>
        </a:defRPr>
      </a:lvl3pPr>
      <a:lvl4pPr marL="386384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4pPr>
      <a:lvl5pPr marL="496779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5pPr>
      <a:lvl6pPr marL="607175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6pPr>
      <a:lvl7pPr marL="717570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7pPr>
      <a:lvl8pPr marL="827966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8pPr>
      <a:lvl9pPr marL="9383619"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9pPr>
    </p:bodyStyle>
    <p:otherStyle>
      <a:defPPr>
        <a:defRPr lang="en-US"/>
      </a:defPPr>
      <a:lvl1pPr marL="0" algn="l" defTabSz="2207910" rtl="0" eaLnBrk="1" latinLnBrk="0" hangingPunct="1">
        <a:defRPr sz="4346" kern="1200">
          <a:solidFill>
            <a:schemeClr val="tx1"/>
          </a:solidFill>
          <a:latin typeface="+mn-lt"/>
          <a:ea typeface="+mn-ea"/>
          <a:cs typeface="+mn-cs"/>
        </a:defRPr>
      </a:lvl1pPr>
      <a:lvl2pPr marL="1103955" algn="l" defTabSz="2207910" rtl="0" eaLnBrk="1" latinLnBrk="0" hangingPunct="1">
        <a:defRPr sz="4346" kern="1200">
          <a:solidFill>
            <a:schemeClr val="tx1"/>
          </a:solidFill>
          <a:latin typeface="+mn-lt"/>
          <a:ea typeface="+mn-ea"/>
          <a:cs typeface="+mn-cs"/>
        </a:defRPr>
      </a:lvl2pPr>
      <a:lvl3pPr marL="2207910" algn="l" defTabSz="2207910" rtl="0" eaLnBrk="1" latinLnBrk="0" hangingPunct="1">
        <a:defRPr sz="4346" kern="1200">
          <a:solidFill>
            <a:schemeClr val="tx1"/>
          </a:solidFill>
          <a:latin typeface="+mn-lt"/>
          <a:ea typeface="+mn-ea"/>
          <a:cs typeface="+mn-cs"/>
        </a:defRPr>
      </a:lvl3pPr>
      <a:lvl4pPr marL="3311865" algn="l" defTabSz="2207910" rtl="0" eaLnBrk="1" latinLnBrk="0" hangingPunct="1">
        <a:defRPr sz="4346" kern="1200">
          <a:solidFill>
            <a:schemeClr val="tx1"/>
          </a:solidFill>
          <a:latin typeface="+mn-lt"/>
          <a:ea typeface="+mn-ea"/>
          <a:cs typeface="+mn-cs"/>
        </a:defRPr>
      </a:lvl4pPr>
      <a:lvl5pPr marL="4415820" algn="l" defTabSz="2207910" rtl="0" eaLnBrk="1" latinLnBrk="0" hangingPunct="1">
        <a:defRPr sz="4346" kern="1200">
          <a:solidFill>
            <a:schemeClr val="tx1"/>
          </a:solidFill>
          <a:latin typeface="+mn-lt"/>
          <a:ea typeface="+mn-ea"/>
          <a:cs typeface="+mn-cs"/>
        </a:defRPr>
      </a:lvl5pPr>
      <a:lvl6pPr marL="5519776" algn="l" defTabSz="2207910" rtl="0" eaLnBrk="1" latinLnBrk="0" hangingPunct="1">
        <a:defRPr sz="4346" kern="1200">
          <a:solidFill>
            <a:schemeClr val="tx1"/>
          </a:solidFill>
          <a:latin typeface="+mn-lt"/>
          <a:ea typeface="+mn-ea"/>
          <a:cs typeface="+mn-cs"/>
        </a:defRPr>
      </a:lvl6pPr>
      <a:lvl7pPr marL="6623731" algn="l" defTabSz="2207910" rtl="0" eaLnBrk="1" latinLnBrk="0" hangingPunct="1">
        <a:defRPr sz="4346" kern="1200">
          <a:solidFill>
            <a:schemeClr val="tx1"/>
          </a:solidFill>
          <a:latin typeface="+mn-lt"/>
          <a:ea typeface="+mn-ea"/>
          <a:cs typeface="+mn-cs"/>
        </a:defRPr>
      </a:lvl7pPr>
      <a:lvl8pPr marL="7727686" algn="l" defTabSz="2207910" rtl="0" eaLnBrk="1" latinLnBrk="0" hangingPunct="1">
        <a:defRPr sz="4346" kern="1200">
          <a:solidFill>
            <a:schemeClr val="tx1"/>
          </a:solidFill>
          <a:latin typeface="+mn-lt"/>
          <a:ea typeface="+mn-ea"/>
          <a:cs typeface="+mn-cs"/>
        </a:defRPr>
      </a:lvl8pPr>
      <a:lvl9pPr marL="8831641" algn="l" defTabSz="2207910" rtl="0" eaLnBrk="1" latinLnBrk="0" hangingPunct="1">
        <a:defRPr sz="43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5" userDrawn="1">
          <p15:clr>
            <a:srgbClr val="F26B43"/>
          </p15:clr>
        </p15:guide>
        <p15:guide id="2" pos="76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ompliance@euro-service.ru" TargetMode="Externa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online.zakon.kz/document/?doc_id=31575252#sub_id=30029" TargetMode="External"/><Relationship Id="rId4" Type="http://schemas.openxmlformats.org/officeDocument/2006/relationships/hyperlink" Target="https://online.zakon.kz/document/?doc_id=31577399#sub_id=676000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ompliance@euro-service.ru"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fedotkina@euro-service.ru" TargetMode="External"/><Relationship Id="rId7" Type="http://schemas.openxmlformats.org/officeDocument/2006/relationships/hyperlink" Target="http://www.euro-service.ru/"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mailto:info@euro-service.ru" TargetMode="External"/><Relationship Id="rId5" Type="http://schemas.openxmlformats.org/officeDocument/2006/relationships/hyperlink" Target="mailto:compliance@euro-service.ru" TargetMode="External"/><Relationship Id="rId4" Type="http://schemas.openxmlformats.org/officeDocument/2006/relationships/hyperlink" Target="mailto:zinyaeva.ua@euro-service.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25E3891-07C3-17DB-09B1-DDBEE9E73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4193501" cy="16556077"/>
          </a:xfrm>
          <a:prstGeom prst="rect">
            <a:avLst/>
          </a:prstGeom>
        </p:spPr>
      </p:pic>
      <p:sp>
        <p:nvSpPr>
          <p:cNvPr id="3" name="Прямоугольник 2">
            <a:extLst>
              <a:ext uri="{FF2B5EF4-FFF2-40B4-BE49-F238E27FC236}">
                <a16:creationId xmlns:a16="http://schemas.microsoft.com/office/drawing/2014/main" id="{2DE19252-CD88-B3BB-6C84-9A92E527BA7F}"/>
              </a:ext>
            </a:extLst>
          </p:cNvPr>
          <p:cNvSpPr/>
          <p:nvPr/>
        </p:nvSpPr>
        <p:spPr>
          <a:xfrm>
            <a:off x="15970102" y="11143300"/>
            <a:ext cx="325812" cy="63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6011EDDB-5B36-626B-7AA5-A9E6F2352C1F}"/>
              </a:ext>
            </a:extLst>
          </p:cNvPr>
          <p:cNvSpPr txBox="1"/>
          <p:nvPr/>
        </p:nvSpPr>
        <p:spPr>
          <a:xfrm>
            <a:off x="16646491" y="14434363"/>
            <a:ext cx="3576989" cy="338554"/>
          </a:xfrm>
          <a:prstGeom prst="rect">
            <a:avLst/>
          </a:prstGeom>
          <a:solidFill>
            <a:srgbClr val="C9D4DB"/>
          </a:solidFill>
        </p:spPr>
        <p:txBody>
          <a:bodyPr wrap="square">
            <a:spAutoFit/>
          </a:bodyPr>
          <a:lstStyle/>
          <a:p>
            <a:r>
              <a:rPr lang="ru-RU" sz="1600" dirty="0">
                <a:solidFill>
                  <a:srgbClr val="1A054F"/>
                </a:solidFill>
                <a:latin typeface="Arial Narrow" panose="020B0606020202030204" pitchFamily="34" charset="0"/>
                <a:ea typeface="Times"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compliance@euro-service.ru</a:t>
            </a:r>
            <a:endParaRPr lang="ru-RU" sz="1600" dirty="0">
              <a:solidFill>
                <a:srgbClr val="1A054F"/>
              </a:solidFill>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053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23109382" cy="16559213"/>
          </a:xfrm>
          <a:prstGeom prst="rect">
            <a:avLst/>
          </a:prstGeom>
        </p:spPr>
      </p:pic>
      <p:sp>
        <p:nvSpPr>
          <p:cNvPr id="5" name="Текст 4">
            <a:extLst>
              <a:ext uri="{FF2B5EF4-FFF2-40B4-BE49-F238E27FC236}">
                <a16:creationId xmlns:a16="http://schemas.microsoft.com/office/drawing/2014/main" id="{611CB527-80E0-6245-6A34-F5CA394CD4E7}"/>
              </a:ext>
            </a:extLst>
          </p:cNvPr>
          <p:cNvSpPr>
            <a:spLocks noGrp="1"/>
          </p:cNvSpPr>
          <p:nvPr>
            <p:ph type="body" idx="16"/>
          </p:nvPr>
        </p:nvSpPr>
        <p:spPr>
          <a:xfrm>
            <a:off x="15517095" y="0"/>
            <a:ext cx="8676405" cy="16559213"/>
          </a:xfrm>
          <a:solidFill>
            <a:schemeClr val="accent3">
              <a:lumMod val="20000"/>
              <a:lumOff val="80000"/>
            </a:schemeClr>
          </a:solidFill>
          <a:ln>
            <a:solidFill>
              <a:srgbClr val="FFDC6D"/>
            </a:solidFill>
          </a:ln>
        </p:spPr>
        <p:txBody>
          <a:bodyPr>
            <a:normAutofit/>
          </a:bodyPr>
          <a:lstStyle/>
          <a:p>
            <a:pPr>
              <a:lnSpc>
                <a:spcPct val="200000"/>
              </a:lnSpc>
              <a:spcBef>
                <a:spcPts val="0"/>
              </a:spcBef>
            </a:pPr>
            <a:endParaRPr lang="ru-RU" sz="1600" b="1" dirty="0">
              <a:solidFill>
                <a:schemeClr val="accent1">
                  <a:lumMod val="50000"/>
                </a:schemeClr>
              </a:solidFill>
            </a:endParaRPr>
          </a:p>
          <a:p>
            <a:endParaRPr lang="ru-RU" sz="1400" dirty="0"/>
          </a:p>
        </p:txBody>
      </p:sp>
      <p:sp>
        <p:nvSpPr>
          <p:cNvPr id="6" name="Овал 5">
            <a:extLst>
              <a:ext uri="{FF2B5EF4-FFF2-40B4-BE49-F238E27FC236}">
                <a16:creationId xmlns:a16="http://schemas.microsoft.com/office/drawing/2014/main" id="{3379F4CB-FE3D-FBE4-2C69-9F10B840867E}"/>
              </a:ext>
            </a:extLst>
          </p:cNvPr>
          <p:cNvSpPr/>
          <p:nvPr/>
        </p:nvSpPr>
        <p:spPr>
          <a:xfrm>
            <a:off x="6847612" y="5066269"/>
            <a:ext cx="7585365" cy="7512908"/>
          </a:xfrm>
          <a:prstGeom prst="ellipse">
            <a:avLst/>
          </a:prstGeom>
          <a:solidFill>
            <a:srgbClr val="FFDC6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  Установить обязанность Сотрудников Компании знать и соблюдать принципы и требования настоящей Политики, ключевые нормы применимого Антикоррупционного законодательства, а также процедуры по предотвращению Коррупции;</a:t>
            </a:r>
          </a:p>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установить меры ответственности за нарушение Антикоррупционного законодательства и обеспечить осведомленность Сотрудников, на которых распространяется данная Политика, о последствиях нарушений положений данной Политики. </a:t>
            </a:r>
          </a:p>
        </p:txBody>
      </p:sp>
      <p:sp>
        <p:nvSpPr>
          <p:cNvPr id="10" name="TextBox 9"/>
          <p:cNvSpPr txBox="1"/>
          <p:nvPr/>
        </p:nvSpPr>
        <p:spPr>
          <a:xfrm>
            <a:off x="522629" y="445138"/>
            <a:ext cx="7585365" cy="6858288"/>
          </a:xfrm>
          <a:prstGeom prst="rect">
            <a:avLst/>
          </a:prstGeom>
          <a:noFill/>
        </p:spPr>
        <p:txBody>
          <a:bodyPr wrap="square" rtlCol="0">
            <a:spAutoFit/>
          </a:bodyPr>
          <a:lstStyle/>
          <a:p>
            <a:pPr algn="ctr"/>
            <a:r>
              <a:rPr lang="ru-RU" sz="2000" b="1" dirty="0">
                <a:solidFill>
                  <a:schemeClr val="accent3">
                    <a:lumMod val="50000"/>
                  </a:schemeClr>
                </a:solidFill>
                <a:latin typeface="Arial" panose="020B0604020202020204" pitchFamily="34" charset="0"/>
                <a:cs typeface="Arial" panose="020B0604020202020204" pitchFamily="34" charset="0"/>
              </a:rPr>
              <a:t>ЦЕЛИ ПОЛИТИКИ.</a:t>
            </a:r>
          </a:p>
          <a:p>
            <a:pPr algn="ctr"/>
            <a:endParaRPr lang="ru-RU" dirty="0">
              <a:solidFill>
                <a:schemeClr val="accent3">
                  <a:lumMod val="50000"/>
                </a:schemeClr>
              </a:solidFill>
              <a:latin typeface="Arial" panose="020B0604020202020204" pitchFamily="34" charset="0"/>
              <a:cs typeface="Arial" panose="020B0604020202020204" pitchFamily="34" charset="0"/>
            </a:endParaRPr>
          </a:p>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3.1. Политика отражает приверженность Компании, ее руководства высоким этическим стандартам и принципам открытого и честного ведения бизнеса, а также стремление Компании к усовершенствованию корпоративной культуры, следованию лучшим практикам корпоративного управления и поддержанию деловой репутации Компании на должном уровне.</a:t>
            </a:r>
          </a:p>
          <a:p>
            <a:pPr algn="ctr">
              <a:lnSpc>
                <a:spcPct val="150000"/>
              </a:lnSpc>
            </a:pPr>
            <a:endParaRPr lang="ru-RU" dirty="0">
              <a:solidFill>
                <a:schemeClr val="accent3">
                  <a:lumMod val="50000"/>
                </a:schemeClr>
              </a:solidFill>
              <a:latin typeface="Arial" panose="020B0604020202020204" pitchFamily="34" charset="0"/>
              <a:cs typeface="Arial" panose="020B0604020202020204" pitchFamily="34" charset="0"/>
            </a:endParaRPr>
          </a:p>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3.2. Компания ставит перед собой цели: </a:t>
            </a:r>
          </a:p>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минимизировать риск вовлечения Компании и Сотрудников независимо от занимаемой должности в Коррупционную деятельность; </a:t>
            </a:r>
          </a:p>
          <a:p>
            <a:pPr algn="ctr">
              <a:lnSpc>
                <a:spcPct val="150000"/>
              </a:lnSpc>
            </a:pPr>
            <a:r>
              <a:rPr lang="ru-RU" dirty="0">
                <a:solidFill>
                  <a:schemeClr val="accent3">
                    <a:lumMod val="50000"/>
                  </a:schemeClr>
                </a:solidFill>
                <a:latin typeface="Arial" panose="020B0604020202020204" pitchFamily="34" charset="0"/>
                <a:cs typeface="Arial" panose="020B0604020202020204" pitchFamily="34" charset="0"/>
              </a:rPr>
              <a:t>сформировать у Сотрудников, Контрагентов и иных лиц единообразное понимание политики Компании о неприятии</a:t>
            </a:r>
            <a:r>
              <a:rPr lang="en-US" dirty="0">
                <a:solidFill>
                  <a:schemeClr val="accent3">
                    <a:lumMod val="50000"/>
                  </a:schemeClr>
                </a:solidFill>
                <a:latin typeface="Arial" panose="020B0604020202020204" pitchFamily="34" charset="0"/>
                <a:cs typeface="Arial" panose="020B0604020202020204" pitchFamily="34" charset="0"/>
              </a:rPr>
              <a:t> </a:t>
            </a:r>
            <a:r>
              <a:rPr lang="ru-RU" dirty="0">
                <a:solidFill>
                  <a:schemeClr val="accent3">
                    <a:lumMod val="50000"/>
                  </a:schemeClr>
                </a:solidFill>
                <a:latin typeface="Arial" panose="020B0604020202020204" pitchFamily="34" charset="0"/>
                <a:cs typeface="Arial" panose="020B0604020202020204" pitchFamily="34" charset="0"/>
              </a:rPr>
              <a:t>коррупции в любых формах и проявлениях;</a:t>
            </a:r>
          </a:p>
          <a:p>
            <a:pPr algn="ctr">
              <a:lnSpc>
                <a:spcPct val="150000"/>
              </a:lnSpc>
            </a:pPr>
            <a:endParaRPr lang="ru-RU" dirty="0">
              <a:solidFill>
                <a:schemeClr val="accent3">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658EE8A-D1B3-5602-57A6-B547935D6565}"/>
              </a:ext>
            </a:extLst>
          </p:cNvPr>
          <p:cNvSpPr txBox="1"/>
          <p:nvPr/>
        </p:nvSpPr>
        <p:spPr>
          <a:xfrm>
            <a:off x="16135351" y="545550"/>
            <a:ext cx="7439891" cy="13527293"/>
          </a:xfrm>
          <a:prstGeom prst="rect">
            <a:avLst/>
          </a:prstGeom>
          <a:noFill/>
        </p:spPr>
        <p:txBody>
          <a:bodyPr wrap="square" rtlCol="0">
            <a:spAutoFit/>
          </a:bodyPr>
          <a:lstStyle/>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Оглавление</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 ТЕРМИНЫ И ОПРЕДЕЛЕНИЯ.</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2. ОБЩИЕ ПОЛОЖЕНИЯ.</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3. ЦЕЛИ ПОЛИТИКИ. </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4. КЛЮЧЕВЫЕ ПРИНЦИПЫ. </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5. ПРАВИЛА И МЕРЫ ПО ПРЕДУПРЕЖДЕНИЮ КОРРУПЦИИ И ВЗЯТОЧНИЧЕСТВА.</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6. ВЗАИМОДЕЙСТВИЕ С КОНТРАГЕНТАМИ.</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7. ПОДАРКИ, ЗНАКИ ДЕЛОВОГО ГОСТЕПРЕИМСТВА И ПРЕДСТАВИТЕЛЬСКИЕ РАСХОДЫ. </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8. ВЗАИМОДЕЙСТВИЕ СО СПЕЦИАЛИСТАМИ ЗДРАВООХРАНЕНИЯ.</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9. КОНФЛИКТЫ ИНТЕРЕСОВ.</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10. БЛАГОТВОРИТЕЛЬНАЯ ДЕЯТЕЛЬНОСТИ. </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11. УЧАСТИЕ В ПОЛИТИЧЕСКОЙ ДЕЯТЕЛЬНОСТИ.</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12. ВЗАИМОДЕЙСТВИЕ С ГОСУДАРСТВЕННЫМИ СЛУЖАЩИМИ.</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13. ВЗАИМОДЕЙСТВИЕ С СОТРУДНИКАМИ. </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14. ВЕДЕНИЕ БУХГАЛТЕРСКИХ КНИГ И ЗАПИСЕЙ.</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15. ИНФОРМИРОВАНИЕ О СЛУЧАЯХ НАРУШЕНИЙ.</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16. ОТВЕТСТВЕННОСТЬ ЗА НЕИСПОЛНЕНИЕ (НЕНАДЛЕЖАЩЕЕ ИСПОЛНЕНИЕ) НАСТОЯЩЕЙ ПОЛИТИКИ.</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17. ЗАКЛЮЧИТЕЛЬНЫЕ ПОЛОЖЕНИЯ.</a:t>
            </a:r>
          </a:p>
          <a:p>
            <a:pPr>
              <a:lnSpc>
                <a:spcPct val="250000"/>
              </a:lnSpc>
            </a:pPr>
            <a:r>
              <a:rPr lang="ru-RU" sz="1600" b="1" dirty="0">
                <a:solidFill>
                  <a:schemeClr val="accent3">
                    <a:lumMod val="50000"/>
                  </a:schemeClr>
                </a:solidFill>
                <a:latin typeface="Arial" panose="020B0604020202020204" pitchFamily="34" charset="0"/>
                <a:cs typeface="Arial" panose="020B0604020202020204" pitchFamily="34" charset="0"/>
              </a:rPr>
              <a:t>18. ССЫЛКИ.</a:t>
            </a:r>
          </a:p>
        </p:txBody>
      </p:sp>
    </p:spTree>
    <p:extLst>
      <p:ext uri="{BB962C8B-B14F-4D97-AF65-F5344CB8AC3E}">
        <p14:creationId xmlns:p14="http://schemas.microsoft.com/office/powerpoint/2010/main" val="4085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22AF0E-7B3B-4DB8-9CD2-A8E99B455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10" name="Текст 1">
            <a:extLst>
              <a:ext uri="{FF2B5EF4-FFF2-40B4-BE49-F238E27FC236}">
                <a16:creationId xmlns:a16="http://schemas.microsoft.com/office/drawing/2014/main" id="{45805E60-FE44-46F6-8A1D-35408D1A3E09}"/>
              </a:ext>
            </a:extLst>
          </p:cNvPr>
          <p:cNvSpPr txBox="1">
            <a:spLocks/>
          </p:cNvSpPr>
          <p:nvPr/>
        </p:nvSpPr>
        <p:spPr>
          <a:xfrm>
            <a:off x="6368976" y="995887"/>
            <a:ext cx="5461000" cy="15139194"/>
          </a:xfrm>
          <a:prstGeom prst="rect">
            <a:avLst/>
          </a:prstGeom>
        </p:spPr>
        <p:txBody>
          <a:bodyPr>
            <a:normAutofit fontScale="85000" lnSpcReduction="10000"/>
          </a:bodyPr>
          <a:lstStyle>
            <a:lvl1pPr marL="551978" indent="-551978" algn="l" defTabSz="2207910" rtl="0" eaLnBrk="1" latinLnBrk="0" hangingPunct="1">
              <a:lnSpc>
                <a:spcPct val="90000"/>
              </a:lnSpc>
              <a:spcBef>
                <a:spcPts val="2415"/>
              </a:spcBef>
              <a:buFont typeface="Arial" panose="020B0604020202020204" pitchFamily="34" charset="0"/>
              <a:buChar char="•"/>
              <a:defRPr sz="6761" kern="1200">
                <a:solidFill>
                  <a:schemeClr val="tx1"/>
                </a:solidFill>
                <a:latin typeface="+mn-lt"/>
                <a:ea typeface="+mn-ea"/>
                <a:cs typeface="+mn-cs"/>
              </a:defRPr>
            </a:lvl1pPr>
            <a:lvl2pPr marL="1655933" indent="-551978" algn="l" defTabSz="2207910" rtl="0" eaLnBrk="1" latinLnBrk="0" hangingPunct="1">
              <a:lnSpc>
                <a:spcPct val="90000"/>
              </a:lnSpc>
              <a:spcBef>
                <a:spcPts val="1207"/>
              </a:spcBef>
              <a:buFont typeface="Arial" panose="020B0604020202020204" pitchFamily="34" charset="0"/>
              <a:buChar char="•"/>
              <a:defRPr sz="5795" kern="1200">
                <a:solidFill>
                  <a:schemeClr val="tx1"/>
                </a:solidFill>
                <a:latin typeface="+mn-lt"/>
                <a:ea typeface="+mn-ea"/>
                <a:cs typeface="+mn-cs"/>
              </a:defRPr>
            </a:lvl2pPr>
            <a:lvl3pPr marL="2759888" indent="-551978" algn="l" defTabSz="2207910" rtl="0" eaLnBrk="1" latinLnBrk="0" hangingPunct="1">
              <a:lnSpc>
                <a:spcPct val="90000"/>
              </a:lnSpc>
              <a:spcBef>
                <a:spcPts val="1207"/>
              </a:spcBef>
              <a:buFont typeface="Arial" panose="020B0604020202020204" pitchFamily="34" charset="0"/>
              <a:buChar char="•"/>
              <a:defRPr sz="4829" kern="1200">
                <a:solidFill>
                  <a:schemeClr val="tx1"/>
                </a:solidFill>
                <a:latin typeface="+mn-lt"/>
                <a:ea typeface="+mn-ea"/>
                <a:cs typeface="+mn-cs"/>
              </a:defRPr>
            </a:lvl3pPr>
            <a:lvl4pPr marL="386384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4pPr>
            <a:lvl5pPr marL="496779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5pPr>
            <a:lvl6pPr marL="607175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6pPr>
            <a:lvl7pPr marL="7175708"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7pPr>
            <a:lvl8pPr marL="8279663"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8pPr>
            <a:lvl9pPr marL="9383619" indent="-551978" algn="l" defTabSz="2207910" rtl="0" eaLnBrk="1" latinLnBrk="0" hangingPunct="1">
              <a:lnSpc>
                <a:spcPct val="90000"/>
              </a:lnSpc>
              <a:spcBef>
                <a:spcPts val="1207"/>
              </a:spcBef>
              <a:buFont typeface="Arial" panose="020B0604020202020204" pitchFamily="34" charset="0"/>
              <a:buChar char="•"/>
              <a:defRPr sz="4346" kern="1200">
                <a:solidFill>
                  <a:schemeClr val="tx1"/>
                </a:solidFill>
                <a:latin typeface="+mn-lt"/>
                <a:ea typeface="+mn-ea"/>
                <a:cs typeface="+mn-cs"/>
              </a:defRPr>
            </a:lvl9pPr>
          </a:lstStyle>
          <a:p>
            <a:pPr marL="0" indent="0">
              <a:lnSpc>
                <a:spcPct val="120000"/>
              </a:lnSpc>
              <a:spcBef>
                <a:spcPts val="0"/>
              </a:spcBef>
              <a:buNone/>
            </a:pPr>
            <a:r>
              <a:rPr lang="ru-R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Антикоррупционное законодательство.</a:t>
            </a:r>
          </a:p>
          <a:p>
            <a:pPr marL="0" indent="0">
              <a:lnSpc>
                <a:spcPct val="120000"/>
              </a:lnSpc>
              <a:spcBef>
                <a:spcPts val="0"/>
              </a:spcBef>
              <a:buNone/>
            </a:pPr>
            <a:r>
              <a:rPr lang="ru-R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Законодательство по антикоррупционной деятельности</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законы и подзаконные акты о противодействии взяточничеству и коррупции, применимые в соответствии с правом страны присутствия АО «Фирма ЕВРОСЕРВИС», либо обладающие международным или экстерриториальным порядком действия, в том числе законодательство Российской Федерации</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buNone/>
            </a:pPr>
            <a:r>
              <a:rPr lang="ru-RU" sz="1800" b="1" dirty="0">
                <a:effectLst/>
                <a:latin typeface="Arial" panose="020B0604020202020204" pitchFamily="34" charset="0"/>
                <a:ea typeface="Times New Roman" panose="02020603050405020304" pitchFamily="18" charset="0"/>
                <a:cs typeface="Arial" panose="020B0604020202020204" pitchFamily="34" charset="0"/>
              </a:rPr>
              <a:t>Анализ коррупционного риска</a:t>
            </a:r>
            <a:r>
              <a:rPr lang="ru-RU" sz="1800" dirty="0">
                <a:effectLst/>
                <a:latin typeface="Arial" panose="020B0604020202020204" pitchFamily="34" charset="0"/>
                <a:ea typeface="Times New Roman" panose="02020603050405020304" pitchFamily="18" charset="0"/>
                <a:cs typeface="Arial" panose="020B0604020202020204" pitchFamily="34" charset="0"/>
              </a:rPr>
              <a:t> – процесс понимания природы коррупционного риска и возможностей для его реализации посредством 1) выявления наиболее вероятных способов совершения коррупционного правонарушения при реализации бизнес-процесса («коррупционных схем») и 2) определения должностей или полномочий, критически важных для реализации каждой «коррупционной схемы»; </a:t>
            </a:r>
          </a:p>
          <a:p>
            <a:pPr marL="0" indent="0">
              <a:lnSpc>
                <a:spcPct val="120000"/>
              </a:lnSpc>
              <a:spcBef>
                <a:spcPts val="0"/>
              </a:spcBef>
              <a:buNone/>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buNone/>
            </a:pPr>
            <a:r>
              <a:rPr lang="ru-RU" sz="1800" b="1" dirty="0">
                <a:effectLst/>
                <a:latin typeface="Arial" panose="020B0604020202020204" pitchFamily="34" charset="0"/>
                <a:ea typeface="Times New Roman" panose="02020603050405020304" pitchFamily="18" charset="0"/>
                <a:cs typeface="Arial" panose="020B0604020202020204" pitchFamily="34" charset="0"/>
              </a:rPr>
              <a:t>Бизнес-процесс</a:t>
            </a:r>
            <a:r>
              <a:rPr lang="ru-RU" sz="1800" dirty="0">
                <a:effectLst/>
                <a:latin typeface="Arial" panose="020B0604020202020204" pitchFamily="34" charset="0"/>
                <a:ea typeface="Times New Roman" panose="02020603050405020304" pitchFamily="18" charset="0"/>
                <a:cs typeface="Arial" panose="020B0604020202020204" pitchFamily="34" charset="0"/>
              </a:rPr>
              <a:t> — регулярно повторяющаяся последовательность взаимосвязанных действий структурных подразделений и отдельных сотрудников Компании, направленных на реализацию уставных целей (функций) Компании (например, отдельным бизнес-процессом является закупочная деятельность Компании); </a:t>
            </a:r>
          </a:p>
          <a:p>
            <a:pPr marL="0" indent="0">
              <a:lnSpc>
                <a:spcPct val="120000"/>
              </a:lnSpc>
              <a:spcBef>
                <a:spcPts val="0"/>
              </a:spcBef>
            </a:pPr>
            <a:r>
              <a:rPr lang="ru-RU"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Благотворительная деятельность — </a:t>
            </a:r>
            <a:r>
              <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добровольная деятельность по бескорыстной (безвозмездной или на льготных условиях) передаче гражданам или юридическим лицам имущества, в том числе денежных средств, бескорыстному выполнению работ, предоставлению услуг, оказанию иной поддержки.</a:t>
            </a:r>
          </a:p>
          <a:p>
            <a:pPr marL="0" indent="0">
              <a:lnSpc>
                <a:spcPct val="120000"/>
              </a:lnSpc>
              <a:spcBef>
                <a:spcPts val="0"/>
              </a:spcBef>
            </a:pPr>
            <a:endPar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ru-R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Близкие родственники</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родители, дети, в том числе усыновленные (удочеренные), усыновители (</a:t>
            </a:r>
            <a:r>
              <a:rPr lang="ru-RU"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удочерители</a:t>
            </a:r>
            <a:r>
              <a:rPr lang="ru-R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родные братья и сестры, а также другие прямые родственники. К Близким родственникам по тексту настоящей Политики также относятся </a:t>
            </a:r>
            <a:r>
              <a:rPr lang="ru-RU"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свойственники </a:t>
            </a:r>
            <a:r>
              <a:rPr lang="ru-RU" sz="1800" dirty="0">
                <a:effectLst/>
                <a:latin typeface="Arial" panose="020B0604020202020204" pitchFamily="34" charset="0"/>
                <a:ea typeface="Times New Roman" panose="02020603050405020304" pitchFamily="18" charset="0"/>
                <a:cs typeface="Arial" panose="020B0604020202020204" pitchFamily="34" charset="0"/>
              </a:rPr>
              <a:t>– близкие родственники супруга (супруги).</a:t>
            </a:r>
          </a:p>
          <a:p>
            <a:pPr marL="0" indent="0">
              <a:lnSpc>
                <a:spcPct val="120000"/>
              </a:lnSpc>
              <a:spcBef>
                <a:spcPts val="0"/>
              </a:spcBef>
              <a:buNone/>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buNone/>
            </a:pPr>
            <a:r>
              <a:rPr lang="ru-RU"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Взятка  или Взяточничество — </a:t>
            </a:r>
            <a:r>
              <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это получение Государственными служащими или сотрудником Государственных организаций и предприятий (включая иностранных Государственных служащих или сотрудников международных Государственных организаций и предприятий) лично или через посредника выгоды за совершение действий (бездействие) в пользу взяткодателя или представляемых им лиц, если такие действия (бездействие) входят в служебные полномочия Государственных служащих или сотрудников Государственных организаций и предприятий либо если они в силу должностного положения могут способствовать таким действиям (бездействию), а равно за общее покровительство или попустительство по службе.</a:t>
            </a:r>
          </a:p>
          <a:p>
            <a:pPr marL="0" indent="0">
              <a:lnSpc>
                <a:spcPct val="120000"/>
              </a:lnSpc>
              <a:spcBef>
                <a:spcPts val="0"/>
              </a:spcBef>
              <a:buNone/>
            </a:pPr>
            <a:r>
              <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Государственный служащий — физическое лицо, занимающее любую должность с предоставленными государством официальными полномочиями, т.е. лицо, которое занимает законодательную, исполнительную или судебную должность вне зависимости от занимаемого</a:t>
            </a:r>
          </a:p>
        </p:txBody>
      </p:sp>
      <p:sp>
        <p:nvSpPr>
          <p:cNvPr id="11" name="Текст 2">
            <a:extLst>
              <a:ext uri="{FF2B5EF4-FFF2-40B4-BE49-F238E27FC236}">
                <a16:creationId xmlns:a16="http://schemas.microsoft.com/office/drawing/2014/main" id="{E51378D6-B814-C883-D85B-6547B8A8E04A}"/>
              </a:ext>
            </a:extLst>
          </p:cNvPr>
          <p:cNvSpPr txBox="1">
            <a:spLocks/>
          </p:cNvSpPr>
          <p:nvPr/>
        </p:nvSpPr>
        <p:spPr>
          <a:xfrm>
            <a:off x="12489166" y="995887"/>
            <a:ext cx="5461000" cy="15139194"/>
          </a:xfrm>
          <a:prstGeom prst="rect">
            <a:avLst/>
          </a:prstGeom>
        </p:spPr>
        <p:txBody>
          <a:bodyPr vert="horz" lIns="91440" tIns="45720" rIns="91440" bIns="45720" rtlCol="0">
            <a:normAutofit fontScale="77500" lnSpcReduction="20000"/>
          </a:bodyPr>
          <a:lstStyle>
            <a:lvl1pPr marL="0" indent="0" algn="l" defTabSz="2207910" rtl="0" eaLnBrk="1" latinLnBrk="0" hangingPunct="1">
              <a:lnSpc>
                <a:spcPct val="100000"/>
              </a:lnSpc>
              <a:spcBef>
                <a:spcPts val="2415"/>
              </a:spcBef>
              <a:buFont typeface="Arial" panose="020B0604020202020204" pitchFamily="34" charset="0"/>
              <a:buNone/>
              <a:defRPr sz="5795" kern="1200">
                <a:solidFill>
                  <a:schemeClr val="tx1"/>
                </a:solidFill>
                <a:latin typeface="Arial" panose="020B0604020202020204" pitchFamily="34" charset="0"/>
                <a:ea typeface="+mn-ea"/>
                <a:cs typeface="Arial" panose="020B0604020202020204" pitchFamily="34" charset="0"/>
              </a:defRPr>
            </a:lvl1pPr>
            <a:lvl2pPr marL="1103955" indent="0" algn="l" defTabSz="2207910" rtl="0" eaLnBrk="1" latinLnBrk="0" hangingPunct="1">
              <a:lnSpc>
                <a:spcPct val="90000"/>
              </a:lnSpc>
              <a:spcBef>
                <a:spcPts val="1207"/>
              </a:spcBef>
              <a:buFont typeface="Arial" panose="020B0604020202020204" pitchFamily="34" charset="0"/>
              <a:buNone/>
              <a:defRPr sz="4829" kern="1200">
                <a:solidFill>
                  <a:schemeClr val="tx1">
                    <a:tint val="75000"/>
                  </a:schemeClr>
                </a:solidFill>
                <a:latin typeface="+mn-lt"/>
                <a:ea typeface="+mn-ea"/>
                <a:cs typeface="+mn-cs"/>
              </a:defRPr>
            </a:lvl2pPr>
            <a:lvl3pPr marL="2207910" indent="0" algn="l" defTabSz="2207910" rtl="0" eaLnBrk="1" latinLnBrk="0" hangingPunct="1">
              <a:lnSpc>
                <a:spcPct val="90000"/>
              </a:lnSpc>
              <a:spcBef>
                <a:spcPts val="1207"/>
              </a:spcBef>
              <a:buFont typeface="Arial" panose="020B0604020202020204" pitchFamily="34" charset="0"/>
              <a:buNone/>
              <a:defRPr sz="4346" kern="1200">
                <a:solidFill>
                  <a:schemeClr val="tx1">
                    <a:tint val="75000"/>
                  </a:schemeClr>
                </a:solidFill>
                <a:latin typeface="+mn-lt"/>
                <a:ea typeface="+mn-ea"/>
                <a:cs typeface="+mn-cs"/>
              </a:defRPr>
            </a:lvl3pPr>
            <a:lvl4pPr marL="3311865"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4pPr>
            <a:lvl5pPr marL="4415820"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5pPr>
            <a:lvl6pPr marL="551977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6pPr>
            <a:lvl7pPr marL="662373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7pPr>
            <a:lvl8pPr marL="772768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8pPr>
            <a:lvl9pPr marL="883164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9pPr>
          </a:lstStyle>
          <a:p>
            <a:pPr>
              <a:lnSpc>
                <a:spcPct val="120000"/>
              </a:lnSpc>
              <a:spcBef>
                <a:spcPts val="0"/>
              </a:spcBef>
            </a:pPr>
            <a:r>
              <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ранга и территориальной принадлежности, либо лицо, действующее от </a:t>
            </a:r>
            <a:r>
              <a:rPr lang="ru-RU" sz="1800" dirty="0">
                <a:solidFill>
                  <a:srgbClr val="000000"/>
                </a:solidFill>
                <a:effectLst/>
                <a:ea typeface="Calibri" panose="020F0502020204030204" pitchFamily="34" charset="0"/>
              </a:rPr>
              <a:t>имени такого лица.</a:t>
            </a:r>
            <a:endParaRPr lang="ru-RU" sz="1800" dirty="0">
              <a:solidFill>
                <a:srgbClr val="000000"/>
              </a:solidFill>
              <a:ea typeface="Calibri" panose="020F0502020204030204" pitchFamily="34" charset="0"/>
            </a:endParaRPr>
          </a:p>
          <a:p>
            <a:pPr>
              <a:lnSpc>
                <a:spcPct val="120000"/>
              </a:lnSpc>
              <a:spcBef>
                <a:spcPts val="0"/>
              </a:spcBef>
            </a:pPr>
            <a:r>
              <a:rPr lang="ru-RU" sz="1800" dirty="0">
                <a:solidFill>
                  <a:srgbClr val="000000"/>
                </a:solidFill>
                <a:effectLst/>
                <a:ea typeface="Calibri" panose="020F0502020204030204" pitchFamily="34" charset="0"/>
              </a:rPr>
              <a:t>В целях настоящей Политики под Государственными служащими имеются ввиду:</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назначенный или выбранный служащий, или сотрудник местного, государственного, регионального, федерального или межгосударственного правительства, муниципального образования, государственной организации и предприятия или муниципального учреждения, департамента, ведомства либо министерства правительства, включая военный сектор, космические программы, систему здравоохранения и т.д. </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лицо, которое занимает государственную или муниципальную должность, выполняет задание или функцию, даже если должность временная или неоплачиваемая;</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лицо, действующее в официальном качестве от имени или по поручению государственного ведомства, департамента, министерства или государственной международной организации;</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политическая партия, должностное лицо политической партии или кандидат на политический пост;</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служащий или сотрудник принадлежащего государству или контролируемого государством предприятия, а также предприятий, которые выполняют государственную функцию; </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сыновья, дочери, супруги, родители, братья, сестры и другие Близкие родственники любого вышеуказанного лица.</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иные категории должностных лиц, относимые к Государственным служащим не только российских, но и иностранных Государственных организаций или органов власти, в соответствии с применимым законодательством.</a:t>
            </a:r>
          </a:p>
          <a:p>
            <a:pPr lvl="0">
              <a:lnSpc>
                <a:spcPct val="120000"/>
              </a:lnSpc>
              <a:spcBef>
                <a:spcPts val="0"/>
              </a:spcBef>
              <a:buSzPts val="1000"/>
              <a:buFont typeface="Symbol" panose="05050102010706020507" pitchFamily="18" charset="2"/>
              <a:buChar char=""/>
            </a:pPr>
            <a:endParaRPr lang="ru-RU" sz="1800" dirty="0">
              <a:solidFill>
                <a:srgbClr val="000000"/>
              </a:solidFill>
              <a:effectLst/>
              <a:ea typeface="Calibri" panose="020F0502020204030204" pitchFamily="34" charset="0"/>
            </a:endParaRPr>
          </a:p>
          <a:p>
            <a:pPr>
              <a:lnSpc>
                <a:spcPct val="120000"/>
              </a:lnSpc>
              <a:spcBef>
                <a:spcPts val="0"/>
              </a:spcBef>
            </a:pPr>
            <a:r>
              <a:rPr lang="ru-RU" sz="1800" b="1" dirty="0">
                <a:solidFill>
                  <a:srgbClr val="000000"/>
                </a:solidFill>
                <a:effectLst/>
                <a:ea typeface="Calibri" panose="020F0502020204030204" pitchFamily="34" charset="0"/>
              </a:rPr>
              <a:t>Государственные организации и предприятия </a:t>
            </a:r>
            <a:r>
              <a:rPr lang="ru-RU" sz="1800" dirty="0">
                <a:solidFill>
                  <a:srgbClr val="000000"/>
                </a:solidFill>
                <a:effectLst/>
                <a:ea typeface="Calibri" panose="020F0502020204030204" pitchFamily="34" charset="0"/>
              </a:rPr>
              <a:t>— государственные учреждения, которые находятся в собственности или под контролем государства:</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любой законодательный, исполнительный, административный, судебный или регуляторный орган национального, регионального или местного уровня, включая их структурные подразделения;</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любые организации, в том числе Организации здравоохранения, финансируемые за счет государства, а также некоммерческие организации, учрежденные в соответствии со специальным законодательством;</a:t>
            </a:r>
          </a:p>
          <a:p>
            <a:pPr lvl="0">
              <a:lnSpc>
                <a:spcPct val="120000"/>
              </a:lnSpc>
              <a:spcBef>
                <a:spcPts val="0"/>
              </a:spcBef>
              <a:buSzPts val="1000"/>
              <a:buFont typeface="Symbol" panose="05050102010706020507" pitchFamily="18" charset="2"/>
              <a:buChar char=""/>
            </a:pPr>
            <a:r>
              <a:rPr lang="ru-RU" sz="1800" dirty="0">
                <a:solidFill>
                  <a:srgbClr val="000000"/>
                </a:solidFill>
                <a:effectLst/>
                <a:ea typeface="Calibri" panose="020F0502020204030204" pitchFamily="34" charset="0"/>
              </a:rPr>
              <a:t>любые государственные предприятия и/или государственные учреждения (структуры, находящиеся под контролем государства и выполняющие государственные функции);</a:t>
            </a:r>
          </a:p>
          <a:p>
            <a:pPr lvl="0">
              <a:lnSpc>
                <a:spcPct val="120000"/>
              </a:lnSpc>
              <a:spcBef>
                <a:spcPts val="0"/>
              </a:spcBef>
              <a:buSzPts val="1000"/>
              <a:buFont typeface="Symbol" panose="05050102010706020507" pitchFamily="18" charset="2"/>
              <a:buChar char=""/>
            </a:pPr>
            <a:r>
              <a:rPr lang="ru-RU" sz="1800">
                <a:solidFill>
                  <a:srgbClr val="000000"/>
                </a:solidFill>
                <a:effectLst/>
                <a:ea typeface="Calibri" panose="020F0502020204030204" pitchFamily="34" charset="0"/>
              </a:rPr>
              <a:t>общественные (правительственные</a:t>
            </a:r>
            <a:r>
              <a:rPr lang="ru-RU" sz="1800" dirty="0">
                <a:solidFill>
                  <a:srgbClr val="000000"/>
                </a:solidFill>
                <a:effectLst/>
                <a:ea typeface="Calibri" panose="020F0502020204030204" pitchFamily="34" charset="0"/>
              </a:rPr>
              <a:t>) международные организации (например, Организация Объединенных Наций, Международный валютный фонд и т. д.).</a:t>
            </a:r>
          </a:p>
          <a:p>
            <a:pPr lvl="0">
              <a:lnSpc>
                <a:spcPct val="120000"/>
              </a:lnSpc>
              <a:spcBef>
                <a:spcPts val="0"/>
              </a:spcBef>
              <a:buSzPts val="1000"/>
              <a:buFont typeface="Symbol" panose="05050102010706020507" pitchFamily="18" charset="2"/>
              <a:buChar char=""/>
            </a:pPr>
            <a:endParaRPr lang="ru-RU" sz="1800" dirty="0">
              <a:solidFill>
                <a:srgbClr val="000000"/>
              </a:solidFill>
              <a:effectLst/>
              <a:ea typeface="Calibri" panose="020F0502020204030204" pitchFamily="34" charset="0"/>
            </a:endParaRPr>
          </a:p>
          <a:p>
            <a:pPr>
              <a:lnSpc>
                <a:spcPct val="120000"/>
              </a:lnSpc>
              <a:spcBef>
                <a:spcPts val="0"/>
              </a:spcBef>
            </a:pPr>
            <a:r>
              <a:rPr lang="ru-RU" sz="1800" b="1" dirty="0">
                <a:effectLst/>
                <a:ea typeface="Times New Roman" panose="02020603050405020304" pitchFamily="18" charset="0"/>
              </a:rPr>
              <a:t>Идентификация коррупционного риска</a:t>
            </a:r>
            <a:r>
              <a:rPr lang="ru-RU" sz="1800" dirty="0">
                <a:effectLst/>
                <a:ea typeface="Times New Roman" panose="02020603050405020304" pitchFamily="18" charset="0"/>
              </a:rPr>
              <a:t> – процесс определения для каждого бизнес-процесса 1) критических точек и 2) возможных коррупционных правонарушений, которые могут быть совершены сотрудниками Компании в каждой критической точке; </a:t>
            </a:r>
          </a:p>
          <a:p>
            <a:pPr>
              <a:lnSpc>
                <a:spcPct val="120000"/>
              </a:lnSpc>
              <a:spcBef>
                <a:spcPts val="0"/>
              </a:spcBef>
            </a:pPr>
            <a:endParaRPr lang="ru-RU" sz="1800" dirty="0">
              <a:effectLst/>
              <a:ea typeface="Times New Roman" panose="02020603050405020304" pitchFamily="18" charset="0"/>
            </a:endParaRPr>
          </a:p>
          <a:p>
            <a:pPr>
              <a:lnSpc>
                <a:spcPct val="120000"/>
              </a:lnSpc>
              <a:spcBef>
                <a:spcPts val="0"/>
              </a:spcBef>
            </a:pPr>
            <a:r>
              <a:rPr lang="ru-RU" sz="1800" b="1" dirty="0">
                <a:solidFill>
                  <a:srgbClr val="000000"/>
                </a:solidFill>
                <a:effectLst/>
                <a:ea typeface="Calibri" panose="020F0502020204030204" pitchFamily="34" charset="0"/>
              </a:rPr>
              <a:t>Коммерческий подкуп</a:t>
            </a:r>
            <a:r>
              <a:rPr lang="ru-RU" sz="1800" dirty="0">
                <a:solidFill>
                  <a:srgbClr val="000000"/>
                </a:solidFill>
                <a:effectLst/>
                <a:ea typeface="Calibri" panose="020F0502020204030204" pitchFamily="34" charset="0"/>
              </a:rPr>
              <a:t> — незаконная передача или предоставление лицу, выполняющему управленческие функции в коммерческой или иной организации, имущества или выгод за использование им своего служебного положения с целью поощрить его или побудить к совершению неподобающих действий (противоречащих закону, добросовестному и непредвзятому поведению) при исполнении трудовых обязанностей, а также общее покровительство или попустительство по службе в интересах лица, осуществляющего подкуп.</a:t>
            </a:r>
          </a:p>
          <a:p>
            <a:pPr>
              <a:lnSpc>
                <a:spcPct val="120000"/>
              </a:lnSpc>
              <a:spcBef>
                <a:spcPts val="0"/>
              </a:spcBef>
            </a:pPr>
            <a:endParaRPr lang="ru-RU" sz="1800" dirty="0">
              <a:solidFill>
                <a:srgbClr val="000000"/>
              </a:solidFill>
              <a:effectLst/>
              <a:ea typeface="Calibri" panose="020F0502020204030204" pitchFamily="34" charset="0"/>
            </a:endParaRPr>
          </a:p>
          <a:p>
            <a:pPr>
              <a:lnSpc>
                <a:spcPct val="120000"/>
              </a:lnSpc>
              <a:spcBef>
                <a:spcPts val="0"/>
              </a:spcBef>
            </a:pPr>
            <a:r>
              <a:rPr lang="ru-RU" sz="1800" b="1" dirty="0">
                <a:effectLst/>
                <a:ea typeface="Times New Roman" panose="02020603050405020304" pitchFamily="18" charset="0"/>
              </a:rPr>
              <a:t>Компания - </a:t>
            </a:r>
            <a:r>
              <a:rPr lang="ru-RU" sz="1800" dirty="0">
                <a:effectLst/>
                <a:ea typeface="Times New Roman" panose="02020603050405020304" pitchFamily="18" charset="0"/>
              </a:rPr>
              <a:t>Акционерное Общество «Фирма ЕВРОСЕРВИС».</a:t>
            </a:r>
          </a:p>
          <a:p>
            <a:pPr>
              <a:lnSpc>
                <a:spcPct val="120000"/>
              </a:lnSpc>
              <a:spcBef>
                <a:spcPts val="0"/>
              </a:spcBef>
            </a:pPr>
            <a:endParaRPr lang="ru-RU" sz="1800" dirty="0">
              <a:solidFill>
                <a:srgbClr val="000000"/>
              </a:solidFill>
              <a:effectLst/>
              <a:ea typeface="Calibri" panose="020F0502020204030204" pitchFamily="34" charset="0"/>
            </a:endParaRPr>
          </a:p>
        </p:txBody>
      </p:sp>
      <p:sp>
        <p:nvSpPr>
          <p:cNvPr id="12" name="Текст 3">
            <a:extLst>
              <a:ext uri="{FF2B5EF4-FFF2-40B4-BE49-F238E27FC236}">
                <a16:creationId xmlns:a16="http://schemas.microsoft.com/office/drawing/2014/main" id="{0F5C3B95-4938-224F-BB7F-99C893257F7D}"/>
              </a:ext>
            </a:extLst>
          </p:cNvPr>
          <p:cNvSpPr txBox="1">
            <a:spLocks/>
          </p:cNvSpPr>
          <p:nvPr/>
        </p:nvSpPr>
        <p:spPr>
          <a:xfrm>
            <a:off x="18609356" y="996682"/>
            <a:ext cx="5461000" cy="15138399"/>
          </a:xfrm>
          <a:prstGeom prst="rect">
            <a:avLst/>
          </a:prstGeom>
        </p:spPr>
        <p:txBody>
          <a:bodyPr vert="horz" lIns="91440" tIns="45720" rIns="91440" bIns="45720" rtlCol="0">
            <a:normAutofit/>
          </a:bodyPr>
          <a:lstStyle>
            <a:lvl1pPr marL="0" indent="0" algn="l" defTabSz="2207910" rtl="0" eaLnBrk="1" latinLnBrk="0" hangingPunct="1">
              <a:lnSpc>
                <a:spcPct val="100000"/>
              </a:lnSpc>
              <a:spcBef>
                <a:spcPts val="2415"/>
              </a:spcBef>
              <a:buFont typeface="Arial" panose="020B0604020202020204" pitchFamily="34" charset="0"/>
              <a:buNone/>
              <a:defRPr sz="5795" kern="1200">
                <a:solidFill>
                  <a:schemeClr val="tx1"/>
                </a:solidFill>
                <a:latin typeface="Arial" panose="020B0604020202020204" pitchFamily="34" charset="0"/>
                <a:ea typeface="+mn-ea"/>
                <a:cs typeface="Arial" panose="020B0604020202020204" pitchFamily="34" charset="0"/>
              </a:defRPr>
            </a:lvl1pPr>
            <a:lvl2pPr marL="1103955" indent="0" algn="l" defTabSz="2207910" rtl="0" eaLnBrk="1" latinLnBrk="0" hangingPunct="1">
              <a:lnSpc>
                <a:spcPct val="90000"/>
              </a:lnSpc>
              <a:spcBef>
                <a:spcPts val="1207"/>
              </a:spcBef>
              <a:buFont typeface="Arial" panose="020B0604020202020204" pitchFamily="34" charset="0"/>
              <a:buNone/>
              <a:defRPr sz="4829" kern="1200">
                <a:solidFill>
                  <a:schemeClr val="tx1">
                    <a:tint val="75000"/>
                  </a:schemeClr>
                </a:solidFill>
                <a:latin typeface="+mn-lt"/>
                <a:ea typeface="+mn-ea"/>
                <a:cs typeface="+mn-cs"/>
              </a:defRPr>
            </a:lvl2pPr>
            <a:lvl3pPr marL="2207910" indent="0" algn="l" defTabSz="2207910" rtl="0" eaLnBrk="1" latinLnBrk="0" hangingPunct="1">
              <a:lnSpc>
                <a:spcPct val="90000"/>
              </a:lnSpc>
              <a:spcBef>
                <a:spcPts val="1207"/>
              </a:spcBef>
              <a:buFont typeface="Arial" panose="020B0604020202020204" pitchFamily="34" charset="0"/>
              <a:buNone/>
              <a:defRPr sz="4346" kern="1200">
                <a:solidFill>
                  <a:schemeClr val="tx1">
                    <a:tint val="75000"/>
                  </a:schemeClr>
                </a:solidFill>
                <a:latin typeface="+mn-lt"/>
                <a:ea typeface="+mn-ea"/>
                <a:cs typeface="+mn-cs"/>
              </a:defRPr>
            </a:lvl3pPr>
            <a:lvl4pPr marL="3311865"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4pPr>
            <a:lvl5pPr marL="4415820"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5pPr>
            <a:lvl6pPr marL="551977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6pPr>
            <a:lvl7pPr marL="662373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7pPr>
            <a:lvl8pPr marL="772768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8pPr>
            <a:lvl9pPr marL="883164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9pPr>
          </a:lstStyle>
          <a:p>
            <a:pPr>
              <a:lnSpc>
                <a:spcPct val="120000"/>
              </a:lnSpc>
              <a:spcBef>
                <a:spcPts val="0"/>
              </a:spcBef>
            </a:pPr>
            <a:r>
              <a:rPr lang="ru-RU" sz="1400" b="1" dirty="0">
                <a:effectLst/>
                <a:ea typeface="Times New Roman" panose="02020603050405020304" pitchFamily="18" charset="0"/>
              </a:rPr>
              <a:t>Комплаенс (англ. «</a:t>
            </a:r>
            <a:r>
              <a:rPr lang="ru-RU" sz="1400" b="1" dirty="0" err="1">
                <a:effectLst/>
                <a:ea typeface="Times New Roman" panose="02020603050405020304" pitchFamily="18" charset="0"/>
              </a:rPr>
              <a:t>compliance</a:t>
            </a:r>
            <a:r>
              <a:rPr lang="ru-RU" sz="1400" b="1" dirty="0">
                <a:effectLst/>
                <a:ea typeface="Times New Roman" panose="02020603050405020304" pitchFamily="18" charset="0"/>
              </a:rPr>
              <a:t>»)</a:t>
            </a:r>
            <a:r>
              <a:rPr lang="ru-RU" sz="1400" dirty="0">
                <a:effectLst/>
                <a:ea typeface="Times New Roman" panose="02020603050405020304" pitchFamily="18" charset="0"/>
              </a:rPr>
              <a:t> — принцип ведения бизнеса в строгом соблюдении Нормативных требований Компанией и ее Сотрудниками.</a:t>
            </a:r>
          </a:p>
          <a:p>
            <a:pPr>
              <a:lnSpc>
                <a:spcPct val="120000"/>
              </a:lnSpc>
              <a:spcBef>
                <a:spcPts val="0"/>
              </a:spcBef>
            </a:pPr>
            <a:endParaRPr lang="ru-RU" sz="1400" b="1" dirty="0">
              <a:effectLst/>
              <a:ea typeface="Times New Roman" panose="02020603050405020304" pitchFamily="18" charset="0"/>
            </a:endParaRPr>
          </a:p>
          <a:p>
            <a:pPr>
              <a:lnSpc>
                <a:spcPct val="120000"/>
              </a:lnSpc>
              <a:spcBef>
                <a:spcPts val="0"/>
              </a:spcBef>
              <a:tabLst>
                <a:tab pos="647700" algn="l"/>
              </a:tabLst>
            </a:pPr>
            <a:r>
              <a:rPr lang="ru-RU" sz="1400" b="1" dirty="0">
                <a:effectLst/>
                <a:ea typeface="Times New Roman" panose="02020603050405020304" pitchFamily="18" charset="0"/>
              </a:rPr>
              <a:t>Комплаенс комитет</a:t>
            </a:r>
            <a:r>
              <a:rPr lang="ru-RU" sz="1400" dirty="0">
                <a:effectLst/>
                <a:ea typeface="Times New Roman" panose="02020603050405020304" pitchFamily="18" charset="0"/>
              </a:rPr>
              <a:t> – уполномоченный орган в составе Главного аудитора Компании и Сотрудника, ответственного за ЭВБ, ответственных за реализацию Антикоррупционной комплаенс-программы компании и поддержание корпоративной культуры и этики при ведении бизнеса в ЗАО «Фирма ЕВРОСЕРВИС».</a:t>
            </a:r>
          </a:p>
          <a:p>
            <a:pPr>
              <a:lnSpc>
                <a:spcPct val="120000"/>
              </a:lnSpc>
              <a:spcBef>
                <a:spcPts val="0"/>
              </a:spcBef>
              <a:tabLst>
                <a:tab pos="647700" algn="l"/>
              </a:tabLst>
            </a:pPr>
            <a:endParaRPr lang="ru-RU" sz="1400" dirty="0">
              <a:effectLst/>
              <a:ea typeface="Times New Roman" panose="02020603050405020304" pitchFamily="18" charset="0"/>
            </a:endParaRPr>
          </a:p>
          <a:p>
            <a:pPr>
              <a:lnSpc>
                <a:spcPct val="120000"/>
              </a:lnSpc>
              <a:spcBef>
                <a:spcPts val="0"/>
              </a:spcBef>
            </a:pPr>
            <a:r>
              <a:rPr lang="ru-RU" sz="1400" b="1" dirty="0">
                <a:solidFill>
                  <a:srgbClr val="000000"/>
                </a:solidFill>
                <a:effectLst/>
                <a:ea typeface="Calibri" panose="020F0502020204030204" pitchFamily="34" charset="0"/>
              </a:rPr>
              <a:t>Контрагент </a:t>
            </a:r>
            <a:r>
              <a:rPr lang="ru-RU" sz="1400" dirty="0">
                <a:solidFill>
                  <a:srgbClr val="000000"/>
                </a:solidFill>
                <a:effectLst/>
                <a:ea typeface="Calibri" panose="020F0502020204030204" pitchFamily="34" charset="0"/>
              </a:rPr>
              <a:t>- физическое или юридическое лицо, которое не является Сотрудником Компании и с которым Компания заключила либо планирует заключить сделку.</a:t>
            </a:r>
          </a:p>
          <a:p>
            <a:pPr>
              <a:lnSpc>
                <a:spcPct val="120000"/>
              </a:lnSpc>
              <a:spcBef>
                <a:spcPts val="0"/>
              </a:spcBef>
            </a:pPr>
            <a:endParaRPr lang="ru-RU" sz="1400" dirty="0">
              <a:solidFill>
                <a:srgbClr val="000000"/>
              </a:solidFill>
              <a:effectLst/>
              <a:ea typeface="Calibri" panose="020F0502020204030204" pitchFamily="34" charset="0"/>
            </a:endParaRPr>
          </a:p>
          <a:p>
            <a:pPr>
              <a:lnSpc>
                <a:spcPct val="120000"/>
              </a:lnSpc>
              <a:spcBef>
                <a:spcPts val="0"/>
              </a:spcBef>
            </a:pPr>
            <a:r>
              <a:rPr lang="ru-RU" sz="1400" b="1" dirty="0">
                <a:effectLst/>
                <a:ea typeface="Times New Roman" panose="02020603050405020304" pitchFamily="18" charset="0"/>
              </a:rPr>
              <a:t>Конфликт интересов</a:t>
            </a:r>
            <a:r>
              <a:rPr lang="ru-RU" sz="1400" dirty="0">
                <a:effectLst/>
                <a:ea typeface="Times New Roman" panose="02020603050405020304" pitchFamily="18" charset="0"/>
              </a:rPr>
              <a:t> — ситуация, при которой личная заинтересованность (прямая или косвенная) Сотрудника влияет или может повлиять на надлежащее, объективное и беспристрастное исполнение им должностных (трудовых) обязанностей.</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solidFill>
                  <a:srgbClr val="000000"/>
                </a:solidFill>
                <a:effectLst/>
                <a:ea typeface="Times New Roman" panose="02020603050405020304" pitchFamily="18" charset="0"/>
              </a:rPr>
              <a:t>Коррупция</a:t>
            </a:r>
            <a:r>
              <a:rPr lang="ru-RU" sz="1400" b="1" dirty="0">
                <a:effectLst/>
                <a:ea typeface="Times New Roman" panose="02020603050405020304" pitchFamily="18" charset="0"/>
              </a:rPr>
              <a:t> </a:t>
            </a:r>
            <a:r>
              <a:rPr lang="ru-RU" sz="1400" dirty="0">
                <a:effectLst/>
                <a:ea typeface="Times New Roman" panose="02020603050405020304" pitchFamily="18" charset="0"/>
              </a:rPr>
              <a:t>— злоупотребление служебным положением, дача Взятки, получение Взятки, Коммерческий подкуп совершение или требование стимулирующих выплат, а также любое предложение, обещание, предоставление или принятие любого финансового или другого преимущества в любой иной форме с целью побудить или поощрить получателя такого преимущества или другое лицо совершить недобросовестные действия или поступить определенным образом при исполнении своих обязанностей, а также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для себя или третьих лиц.</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solidFill>
                  <a:srgbClr val="000000"/>
                </a:solidFill>
                <a:effectLst/>
                <a:ea typeface="Calibri" panose="020F0502020204030204" pitchFamily="34" charset="0"/>
              </a:rPr>
              <a:t>Коррупционная деятельность </a:t>
            </a:r>
            <a:r>
              <a:rPr lang="ru-RU" sz="1400" dirty="0">
                <a:solidFill>
                  <a:srgbClr val="000000"/>
                </a:solidFill>
                <a:effectLst/>
                <a:ea typeface="Calibri" panose="020F0502020204030204" pitchFamily="34" charset="0"/>
              </a:rPr>
              <a:t>— имеющее признаки Коррупции противоправное виновное деяние (действие или бездействие), за которое законом установлена </a:t>
            </a:r>
            <a:r>
              <a:rPr lang="ru-RU" sz="1400" u="none" strike="noStrike" dirty="0">
                <a:solidFill>
                  <a:srgbClr val="000000"/>
                </a:solidFill>
                <a:effectLst/>
                <a:ea typeface="Calibri" panose="020F0502020204030204" pitchFamily="34" charset="0"/>
                <a:hlinkClick r:id="rId4"/>
              </a:rPr>
              <a:t>административная</a:t>
            </a:r>
            <a:r>
              <a:rPr lang="ru-RU" sz="1400" dirty="0">
                <a:solidFill>
                  <a:srgbClr val="000000"/>
                </a:solidFill>
                <a:effectLst/>
                <a:ea typeface="Calibri" panose="020F0502020204030204" pitchFamily="34" charset="0"/>
              </a:rPr>
              <a:t> или </a:t>
            </a:r>
            <a:r>
              <a:rPr lang="ru-RU" sz="1400" u="none" strike="noStrike" dirty="0">
                <a:solidFill>
                  <a:srgbClr val="000000"/>
                </a:solidFill>
                <a:effectLst/>
                <a:ea typeface="Calibri" panose="020F0502020204030204" pitchFamily="34" charset="0"/>
                <a:hlinkClick r:id="rId5" tooltip="Уголовный кодекс Республики Казахстан от 3 июля 2014 года № 226-V (с изменениями и дополнениями по состоянию на 09.01.2018 г.)"/>
              </a:rPr>
              <a:t>уголовная ответственность</a:t>
            </a:r>
            <a:r>
              <a:rPr lang="ru-RU" sz="1400" dirty="0">
                <a:solidFill>
                  <a:srgbClr val="000000"/>
                </a:solidFill>
                <a:effectLst/>
                <a:ea typeface="Calibri" panose="020F0502020204030204" pitchFamily="34" charset="0"/>
              </a:rPr>
              <a:t>.</a:t>
            </a:r>
          </a:p>
          <a:p>
            <a:pPr>
              <a:lnSpc>
                <a:spcPct val="120000"/>
              </a:lnSpc>
              <a:spcBef>
                <a:spcPts val="0"/>
              </a:spcBef>
            </a:pPr>
            <a:endParaRPr lang="ru-RU" sz="1400" dirty="0">
              <a:solidFill>
                <a:srgbClr val="000000"/>
              </a:solidFill>
              <a:effectLst/>
              <a:ea typeface="Calibri" panose="020F0502020204030204" pitchFamily="34" charset="0"/>
            </a:endParaRPr>
          </a:p>
          <a:p>
            <a:pPr>
              <a:lnSpc>
                <a:spcPct val="120000"/>
              </a:lnSpc>
              <a:spcBef>
                <a:spcPts val="0"/>
              </a:spcBef>
            </a:pPr>
            <a:r>
              <a:rPr lang="ru-RU" sz="1400" b="1" dirty="0">
                <a:effectLst/>
                <a:ea typeface="Times New Roman" panose="02020603050405020304" pitchFamily="18" charset="0"/>
              </a:rPr>
              <a:t>Коррупционное правонарушение</a:t>
            </a:r>
            <a:r>
              <a:rPr lang="ru-RU" sz="1400" dirty="0">
                <a:effectLst/>
                <a:ea typeface="Times New Roman" panose="02020603050405020304" pitchFamily="18" charset="0"/>
              </a:rPr>
              <a:t> — злоупотребление полномочиями, злоупотребление должностными полномочиями, дача взятки, посредничество во взяточничестве, получение взятки, мелкое взяточничество, коммерческий подкуп, посредничество в коммерческом подкупе, мелкий коммерческий подкуп либо иное незаконное использование физическим лицом своего должностного положения (полномочий) вопреки законным интересам общества, государства, организации в целях получения выгоды (преимуществ) для себя или для третьих лиц либо незаконное предоставление такой выгоды указанному лицу другими физическими лицами, а также совершение указанных деяний от имени или в интересах юридического лица; </a:t>
            </a:r>
          </a:p>
          <a:p>
            <a:pPr>
              <a:lnSpc>
                <a:spcPct val="120000"/>
              </a:lnSpc>
              <a:spcBef>
                <a:spcPts val="0"/>
              </a:spcBef>
            </a:pPr>
            <a:endParaRPr lang="ru-RU" sz="1400" dirty="0">
              <a:solidFill>
                <a:srgbClr val="000000"/>
              </a:solidFill>
              <a:effectLst/>
              <a:ea typeface="Calibri" panose="020F0502020204030204" pitchFamily="34" charset="0"/>
            </a:endParaRPr>
          </a:p>
        </p:txBody>
      </p:sp>
      <p:sp>
        <p:nvSpPr>
          <p:cNvPr id="14" name="TextBox 13">
            <a:extLst>
              <a:ext uri="{FF2B5EF4-FFF2-40B4-BE49-F238E27FC236}">
                <a16:creationId xmlns:a16="http://schemas.microsoft.com/office/drawing/2014/main" id="{90D5245C-4CCC-CE50-5A35-54D1778EA18C}"/>
              </a:ext>
            </a:extLst>
          </p:cNvPr>
          <p:cNvSpPr txBox="1"/>
          <p:nvPr/>
        </p:nvSpPr>
        <p:spPr>
          <a:xfrm>
            <a:off x="6368976" y="424132"/>
            <a:ext cx="5335360" cy="369332"/>
          </a:xfrm>
          <a:prstGeom prst="rect">
            <a:avLst/>
          </a:prstGeom>
          <a:noFill/>
        </p:spPr>
        <p:txBody>
          <a:bodyPr wrap="square">
            <a:spAutoFit/>
          </a:bodyPr>
          <a:lstStyle/>
          <a:p>
            <a:pPr lvl="0" algn="just"/>
            <a:r>
              <a:rPr lang="ru-RU"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ТЕРМИНЫ И ОПРЕДЕЛЕНИЯ.</a:t>
            </a:r>
          </a:p>
        </p:txBody>
      </p:sp>
      <p:sp>
        <p:nvSpPr>
          <p:cNvPr id="5" name="Овал 4">
            <a:extLst>
              <a:ext uri="{FF2B5EF4-FFF2-40B4-BE49-F238E27FC236}">
                <a16:creationId xmlns:a16="http://schemas.microsoft.com/office/drawing/2014/main" id="{2663C0FB-3991-C722-B1C2-66F3FA370587}"/>
              </a:ext>
            </a:extLst>
          </p:cNvPr>
          <p:cNvSpPr/>
          <p:nvPr/>
        </p:nvSpPr>
        <p:spPr>
          <a:xfrm>
            <a:off x="-3" y="1215737"/>
            <a:ext cx="6128953" cy="5632535"/>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spcBef>
                <a:spcPts val="0"/>
              </a:spcBef>
              <a:spcAft>
                <a:spcPts val="0"/>
              </a:spcAft>
              <a:buClrTx/>
              <a:buSzTx/>
              <a:buFontTx/>
              <a:buNone/>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Закон «О противодействии коррупции» от 25.12.2008 г. № 273-ФЗ), а также другие нормативные акты, включая, но не ограничиваясь:</a:t>
            </a:r>
          </a:p>
          <a:p>
            <a:pPr marL="0" marR="0" lvl="0" indent="0" defTabSz="457200" rtl="0" eaLnBrk="1" fontAlgn="auto" latinLnBrk="0" hangingPunct="1">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Указом Президента Российской Федерации от 21.07.2010 № 925 «О мерах по реализации отдельных положений Федерального закона «О противодействии коррупции»,</a:t>
            </a:r>
          </a:p>
          <a:p>
            <a:pPr marL="0" marR="0" lvl="0" indent="0" defTabSz="457200" rtl="0" eaLnBrk="1" fontAlgn="auto" latinLnBrk="0" hangingPunct="1">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Указом Президента Российской Федерации от 02.04.2013 № 309 «О мерах по реализации отдельных положений Федерального закона «О противодействии коррупции»,</a:t>
            </a:r>
          </a:p>
          <a:p>
            <a:pPr marL="0" marR="0" lvl="0" indent="0" defTabSz="457200" rtl="0" eaLnBrk="1" fontAlgn="auto" latinLnBrk="0" hangingPunct="1">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Кодексом Российской Федерации об административных правонарушениях,</a:t>
            </a:r>
          </a:p>
          <a:p>
            <a:pPr marL="0" marR="0" lvl="0" indent="0" defTabSz="457200" rtl="0" eaLnBrk="1" fontAlgn="auto" latinLnBrk="0" hangingPunct="1">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Гражданским Кодексом Российской Федерации,</a:t>
            </a:r>
          </a:p>
          <a:p>
            <a:pPr marL="0" marR="0" lvl="0" indent="0" defTabSz="457200" rtl="0" eaLnBrk="1" fontAlgn="auto" latinLnBrk="0" hangingPunct="1">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Уголовным Кодексом Российской Федерации,</a:t>
            </a:r>
          </a:p>
        </p:txBody>
      </p:sp>
      <p:sp>
        <p:nvSpPr>
          <p:cNvPr id="6" name="Овал 5">
            <a:extLst>
              <a:ext uri="{FF2B5EF4-FFF2-40B4-BE49-F238E27FC236}">
                <a16:creationId xmlns:a16="http://schemas.microsoft.com/office/drawing/2014/main" id="{896AB545-8D2C-EE26-2BC4-D07CB78C5193}"/>
              </a:ext>
            </a:extLst>
          </p:cNvPr>
          <p:cNvSpPr/>
          <p:nvPr/>
        </p:nvSpPr>
        <p:spPr>
          <a:xfrm>
            <a:off x="-17603" y="9299557"/>
            <a:ext cx="5815682" cy="5632535"/>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Федеральным законом от 27.06.2006 № 152 «О персональных данных»,</a:t>
            </a:r>
          </a:p>
          <a:p>
            <a:pPr marL="0" marR="0" lvl="0" indent="0" algn="l" defTabSz="4572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Федеральным законом от 26.12.1995 № 208-ФЗ «Об акционерных обществах,</a:t>
            </a:r>
          </a:p>
          <a:p>
            <a:pPr marL="0" marR="0" lvl="0" indent="0" algn="l" defTabSz="4572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 также законами экстерриториально действия, включая закон США «О противодействии коррупции за рубежом» (</a:t>
            </a:r>
            <a:r>
              <a:rPr kumimoji="0" lang="en-US"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FCPA</a:t>
            </a: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и закон Великобритании «О Взятках» (</a:t>
            </a:r>
            <a:r>
              <a:rPr kumimoji="0" lang="en-US"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UKBA</a:t>
            </a:r>
            <a:r>
              <a:rPr kumimoji="0" lang="ru-RU" sz="1400" b="1" i="0" u="none" strike="noStrike" kern="1200" cap="none" spc="0" normalizeH="0" baseline="0" noProof="0" dirty="0">
                <a:ln>
                  <a:noFill/>
                </a:ln>
                <a:solidFill>
                  <a:schemeClr val="accent3">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69975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66534E8-23F4-643D-5D03-518C63AE4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056" y="-1"/>
            <a:ext cx="6465444"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288340" y="1162037"/>
            <a:ext cx="5461000" cy="15505889"/>
          </a:xfrm>
        </p:spPr>
        <p:txBody>
          <a:bodyPr>
            <a:normAutofit/>
          </a:bodyPr>
          <a:lstStyle/>
          <a:p>
            <a:pPr>
              <a:spcBef>
                <a:spcPts val="0"/>
              </a:spcBef>
            </a:pPr>
            <a:r>
              <a:rPr lang="ru-RU" sz="1400" b="1" dirty="0">
                <a:effectLst/>
                <a:ea typeface="Times New Roman" panose="02020603050405020304" pitchFamily="18" charset="0"/>
              </a:rPr>
              <a:t>Принцип «Тон сверху» </a:t>
            </a:r>
            <a:r>
              <a:rPr lang="ru-RU" sz="1400" dirty="0">
                <a:effectLst/>
                <a:ea typeface="Times New Roman" panose="02020603050405020304" pitchFamily="18" charset="0"/>
              </a:rPr>
              <a:t>– высшее руководство и менеджеры своими действиями должны показывать сотрудникам пример этичного поведения и важность следования нормам Кодекса корпоративной этики. Они не должны давать сотрудникам поручений, нарушающих требования законодательства или принципов деловой этики.</a:t>
            </a:r>
            <a:endParaRPr lang="ru-RU" sz="1400" b="1" dirty="0">
              <a:effectLst/>
              <a:ea typeface="Times New Roman" panose="02020603050405020304" pitchFamily="18" charset="0"/>
            </a:endParaRPr>
          </a:p>
          <a:p>
            <a:pPr>
              <a:spcBef>
                <a:spcPts val="0"/>
              </a:spcBef>
            </a:pPr>
            <a:endParaRPr lang="ru-RU" sz="1400" b="1" dirty="0">
              <a:ea typeface="Times New Roman" panose="02020603050405020304" pitchFamily="18" charset="0"/>
            </a:endParaRPr>
          </a:p>
          <a:p>
            <a:pPr>
              <a:spcBef>
                <a:spcPts val="0"/>
              </a:spcBef>
            </a:pPr>
            <a:r>
              <a:rPr lang="ru-RU" sz="1400" b="1" dirty="0">
                <a:effectLst/>
                <a:ea typeface="Times New Roman" panose="02020603050405020304" pitchFamily="18" charset="0"/>
              </a:rPr>
              <a:t>Ранжирование коррупционных рисков</a:t>
            </a:r>
            <a:r>
              <a:rPr lang="ru-RU" sz="1400" dirty="0">
                <a:effectLst/>
                <a:ea typeface="Times New Roman" panose="02020603050405020304" pitchFamily="18" charset="0"/>
              </a:rPr>
              <a:t> – процесс определения уровня значимости каждого коррупционного риска с учетом 1) возможного ущерба в случае реализации коррупционного риска и 2) вероятности реализации коррупционного риска, а также их последующее ранжирование по степени значимости.</a:t>
            </a:r>
          </a:p>
          <a:p>
            <a:pPr>
              <a:spcBef>
                <a:spcPts val="0"/>
              </a:spcBef>
            </a:pPr>
            <a:endParaRPr lang="ru-RU" sz="1400" dirty="0">
              <a:effectLst/>
              <a:ea typeface="Times New Roman" panose="02020603050405020304" pitchFamily="18" charset="0"/>
            </a:endParaRPr>
          </a:p>
          <a:p>
            <a:pPr>
              <a:spcBef>
                <a:spcPts val="0"/>
              </a:spcBef>
            </a:pPr>
            <a:r>
              <a:rPr lang="ru-RU" sz="1400" b="1" dirty="0">
                <a:solidFill>
                  <a:srgbClr val="000000"/>
                </a:solidFill>
                <a:effectLst/>
                <a:ea typeface="Times New Roman" panose="02020603050405020304" pitchFamily="18" charset="0"/>
              </a:rPr>
              <a:t>Сотрудник</a:t>
            </a:r>
            <a:r>
              <a:rPr lang="ru-RU" sz="1400" b="1" dirty="0">
                <a:effectLst/>
                <a:ea typeface="Times New Roman" panose="02020603050405020304" pitchFamily="18" charset="0"/>
              </a:rPr>
              <a:t> </a:t>
            </a:r>
            <a:r>
              <a:rPr lang="ru-RU" sz="1400" dirty="0">
                <a:effectLst/>
                <a:ea typeface="Times New Roman" panose="02020603050405020304" pitchFamily="18" charset="0"/>
              </a:rPr>
              <a:t>— лицо, состоящее в трудовых отношениях с Компанией и непосредственно выполняющее работу по трудовому договору, договору оказания услуг, личного найма или любом ином основании, включая лиц, привлекаемых по договору через агентства и договору гражданско-правового характера.</a:t>
            </a:r>
          </a:p>
          <a:p>
            <a:pPr>
              <a:spcBef>
                <a:spcPts val="0"/>
              </a:spcBef>
            </a:pPr>
            <a:endParaRPr lang="ru-RU" sz="1400" dirty="0">
              <a:effectLst/>
              <a:ea typeface="Times New Roman" panose="02020603050405020304" pitchFamily="18" charset="0"/>
            </a:endParaRPr>
          </a:p>
          <a:p>
            <a:pPr>
              <a:spcBef>
                <a:spcPts val="0"/>
              </a:spcBef>
            </a:pPr>
            <a:r>
              <a:rPr lang="ru-RU" sz="1400" b="1" dirty="0">
                <a:solidFill>
                  <a:srgbClr val="000000"/>
                </a:solidFill>
                <a:effectLst/>
                <a:ea typeface="Times New Roman" panose="02020603050405020304" pitchFamily="18" charset="0"/>
              </a:rPr>
              <a:t>Специалист здравоохранения- </a:t>
            </a:r>
            <a:r>
              <a:rPr lang="ru-RU" sz="1400" dirty="0">
                <a:solidFill>
                  <a:srgbClr val="000000"/>
                </a:solidFill>
                <a:effectLst/>
                <a:ea typeface="Times New Roman" panose="02020603050405020304" pitchFamily="18" charset="0"/>
              </a:rPr>
              <a:t>врачи и другие медицинские работники, руководители медицинских организаций, фармацевтические работники, включая провизоров и фармацевтов, руководители аптечных организаций и другие специалисты, предметом профессиональной деятельности которых являются фармацевтические продукты и которые в процессе своей профессиональной деятельности имеют право назначать, рекомендовать, приобретать, отпускать или применять фармацевтические продукты.</a:t>
            </a:r>
          </a:p>
          <a:p>
            <a:pPr>
              <a:spcBef>
                <a:spcPts val="0"/>
              </a:spcBef>
            </a:pPr>
            <a:endParaRPr lang="ru-RU" sz="1400" dirty="0">
              <a:effectLst/>
              <a:ea typeface="Times New Roman" panose="02020603050405020304" pitchFamily="18" charset="0"/>
            </a:endParaRPr>
          </a:p>
          <a:p>
            <a:pPr>
              <a:spcBef>
                <a:spcPts val="0"/>
              </a:spcBef>
            </a:pPr>
            <a:r>
              <a:rPr lang="ru-RU" sz="1400" b="1" dirty="0">
                <a:solidFill>
                  <a:srgbClr val="000000"/>
                </a:solidFill>
                <a:effectLst/>
                <a:ea typeface="Times New Roman" panose="02020603050405020304" pitchFamily="18" charset="0"/>
              </a:rPr>
              <a:t>Спонсорская деятельность</a:t>
            </a:r>
            <a:r>
              <a:rPr lang="ru-RU" sz="1400" dirty="0">
                <a:effectLst/>
                <a:ea typeface="Times New Roman" panose="02020603050405020304" pitchFamily="18" charset="0"/>
              </a:rPr>
              <a:t> — осуществление Компанией вклада в виде предоставления имущества (в том числе денежных средств), результатов интеллектуальной деятельности, выполнения работ, оказания услуг в пользу спонсируемого на условиях распространения спонсируемым рекламы о Компании и ее деятельности.</a:t>
            </a:r>
            <a:r>
              <a:rPr lang="ru-RU" sz="1400" b="1" dirty="0">
                <a:effectLst/>
                <a:ea typeface="Times New Roman" panose="02020603050405020304" pitchFamily="18" charset="0"/>
              </a:rPr>
              <a:t> </a:t>
            </a:r>
          </a:p>
          <a:p>
            <a:pPr>
              <a:spcBef>
                <a:spcPts val="0"/>
              </a:spcBef>
            </a:pPr>
            <a:endParaRPr lang="ru-RU" sz="1400" dirty="0">
              <a:effectLst/>
              <a:ea typeface="Times New Roman" panose="02020603050405020304" pitchFamily="18" charset="0"/>
            </a:endParaRPr>
          </a:p>
          <a:p>
            <a:pPr>
              <a:spcBef>
                <a:spcPts val="0"/>
              </a:spcBef>
            </a:pPr>
            <a:r>
              <a:rPr lang="ru-RU" sz="1400" b="1" dirty="0">
                <a:effectLst/>
                <a:ea typeface="Times New Roman" panose="02020603050405020304" pitchFamily="18" charset="0"/>
              </a:rPr>
              <a:t>Сотрудник, ответственный за этическое ведение бизнеса (ЭВБ) </a:t>
            </a:r>
            <a:r>
              <a:rPr lang="ru-RU" sz="1400" dirty="0">
                <a:effectLst/>
                <a:ea typeface="Times New Roman" panose="02020603050405020304" pitchFamily="18" charset="0"/>
              </a:rPr>
              <a:t>— Сотрудник, ответственный за этическое ведение бизнеса, на которого возложены функции контроля за соответствием деятельности Компании требованиям применимого законодательства и политик в области Комплаенс в Компании, в том числе применение настоящей Политики, проведение обучения, осуществление мониторинга и контроля за использованием Политики и её эффективностью, а также предоставление ответов на вопросы, связанные с её интерпретацией.</a:t>
            </a:r>
          </a:p>
          <a:p>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ОБЩИЕ ПОЛОЖЕНИЯ.</a:t>
            </a:r>
          </a:p>
          <a:p>
            <a:r>
              <a:rPr lang="ru-RU" sz="1400" dirty="0">
                <a:solidFill>
                  <a:srgbClr val="000000"/>
                </a:solidFill>
                <a:latin typeface="Arial" panose="020B0604020202020204" pitchFamily="34" charset="0"/>
                <a:ea typeface="Calibri" panose="020F0502020204030204" pitchFamily="34" charset="0"/>
                <a:cs typeface="Arial" panose="020B0604020202020204" pitchFamily="34" charset="0"/>
              </a:rPr>
              <a:t>2.1. </a:t>
            </a: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АО «Фирма ЕВРОСЕРВИС» (далее – Компания) дорожит своей репутацией и придерживается ценностей, а также этических принципов и стандартов, изложенных в «Кодекс этики и делового поведения АО «Фирма ЕВРОСЕРВИС» и других внутренних нормативных документах. Компания придерживается принципа нетерпимости к Коррупции и Взяточничеству и следует Антикоррупционному законодательству, применяемому во многих странах по всему миру, а также лучшим практикам этичного ведения бизнеса.</a:t>
            </a:r>
          </a:p>
          <a:p>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2.2. Настоящая Антикоррупционная политика Компании (далее – «Политика») является базовым документом Компании, определяющим ключевые принципы и требования, направленные на предотвращение Коррупции и соблюдение норм применимого Антикоррупционного законодательства.</a:t>
            </a:r>
          </a:p>
          <a:p>
            <a:endParaRPr lang="ru-RU" sz="1400" dirty="0"/>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245974" y="1056168"/>
            <a:ext cx="5461000" cy="15503045"/>
          </a:xfrm>
        </p:spPr>
        <p:txBody>
          <a:bodyPr>
            <a:normAutofit/>
          </a:bodyPr>
          <a:lstStyle/>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Политика описывает процедуры и конкретные меры предупреждения и противодействия Коррупции и Взяточничеству и борьбы с ними, минимизации и/или ликвидации последствий Коррупционных правонарушений в Компании и соблюдения требований Антикоррупционного законодательства Сотрудниками и Контрагентами.</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 Политика разработана в соответствии с требованиями применимого Антикоррупционного законодательства, рекомендациями локальных и международных регуляторных органов, нормами международного права и стандартов мировой деловой практики, положениями «Кодекс этики и делового поведения АО «Фирма ЕВРОСЕРВИС» и других внутренних нормативных документов.</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2.4.Действие настоящей Политики распространяется на всех Сотрудников вне зависимости от занимаемой ими должности, национальности, места жительства, должностного положения и иных обстоятельств, осуществляющих работу на территории стран присутствия Компании.</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2.5.Кроме того, принципы и требования настоящей Политики распространяются на Контрагентов, а также на иных лиц, в тех случаях, когда соответствующие обязанности закреплены в договорах с ними, в их внутренних документах, либо прямо вытекают из закона. </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2.6.Ответственные лица обязаны ознакомиться с настоящей Политикой и следовать ее положениям, а в случае сомнений в правомерности конкретных действий, обратиться за разъяснениями и инструкциями к Сотруднику, ответственному за ЭВБ.</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2.7.Сотрудник, ответственный за ЭВБ Компании отвечает за организацию всех мероприятий, направленных на реализацию принципов и требований настоящей Политики, включая назначение лиц, ответственных за разработку антикоррупционных процедур, их внедрение и контроль.</a:t>
            </a:r>
          </a:p>
          <a:p>
            <a:pPr marL="0" lvl="1">
              <a:lnSpc>
                <a:spcPct val="100000"/>
              </a:lnSpc>
              <a:spcBef>
                <a:spcPts val="0"/>
              </a:spcBef>
            </a:pPr>
            <a:endPar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ЦЕЛИ ПОЛИТИКИ.</a:t>
            </a:r>
          </a:p>
          <a:p>
            <a:pPr marL="0" lvl="1">
              <a:lnSpc>
                <a:spcPct val="100000"/>
              </a:lnSpc>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 Политика отражает приверженность Компании, ее руководства высоким этическим стандартам и принципам открытого и честного ведения бизнеса, а также стремление Компании к усовершенствованию корпоративной культуры, следованию лучшим практикам корпоративного управления и поддержанию деловой репутации Компании на должном уровне.</a:t>
            </a:r>
          </a:p>
          <a:p>
            <a:pPr marL="0" lvl="1">
              <a:lnSpc>
                <a:spcPct val="100000"/>
              </a:lnSpc>
              <a:spcBef>
                <a:spcPts val="0"/>
              </a:spcBef>
            </a:pPr>
            <a:endPar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3.2. Компания ставит перед собой цели: </a:t>
            </a:r>
          </a:p>
          <a:p>
            <a:pPr lvl="0">
              <a:spcBef>
                <a:spcPts val="0"/>
              </a:spcBef>
              <a:buFont typeface="Symbol" panose="05050102010706020507" pitchFamily="18" charset="2"/>
              <a:buChar char=""/>
            </a:pPr>
            <a:r>
              <a:rPr lang="ru-RU" sz="1400" dirty="0">
                <a:solidFill>
                  <a:srgbClr val="000000"/>
                </a:solidFill>
                <a:effectLst/>
                <a:ea typeface="Calibri" panose="020F0502020204030204" pitchFamily="34" charset="0"/>
              </a:rPr>
              <a:t>минимизировать риск вовлечения Компании и Сотрудников независимо от занимаемой должности в Коррупционную деятельность; </a:t>
            </a:r>
          </a:p>
          <a:p>
            <a:pPr lvl="0">
              <a:spcBef>
                <a:spcPts val="0"/>
              </a:spcBef>
              <a:buFont typeface="Symbol" panose="05050102010706020507" pitchFamily="18" charset="2"/>
              <a:buChar char=""/>
            </a:pPr>
            <a:r>
              <a:rPr lang="en-US" sz="1400" dirty="0">
                <a:solidFill>
                  <a:srgbClr val="000000"/>
                </a:solidFill>
                <a:effectLst/>
                <a:ea typeface="Calibri" panose="020F0502020204030204" pitchFamily="34" charset="0"/>
              </a:rPr>
              <a:t>c</a:t>
            </a:r>
            <a:r>
              <a:rPr lang="ru-RU" sz="1400" dirty="0">
                <a:solidFill>
                  <a:srgbClr val="000000"/>
                </a:solidFill>
                <a:effectLst/>
                <a:ea typeface="Calibri" panose="020F0502020204030204" pitchFamily="34" charset="0"/>
              </a:rPr>
              <a:t>формировать у Сотрудников, Контрагентов и иных лиц единообразное понимание политики Компании о неприятии Коррупции в любых формах и проявлениях;</a:t>
            </a:r>
          </a:p>
          <a:p>
            <a:pPr lvl="0">
              <a:spcBef>
                <a:spcPts val="0"/>
              </a:spcBef>
              <a:buFont typeface="Symbol" panose="05050102010706020507" pitchFamily="18" charset="2"/>
              <a:buChar char=""/>
            </a:pPr>
            <a:r>
              <a:rPr lang="ru-RU" sz="1400" dirty="0">
                <a:solidFill>
                  <a:srgbClr val="000000"/>
                </a:solidFill>
                <a:effectLst/>
                <a:ea typeface="Calibri" panose="020F0502020204030204" pitchFamily="34" charset="0"/>
              </a:rPr>
              <a:t>установить обязанность Сотрудников Компании знать и соблюдать принципы и требования настоящей Политики, ключевые нормы применимого Антикоррупционного законодательства, а также процедуры по предотвращению Коррупции;</a:t>
            </a:r>
          </a:p>
          <a:p>
            <a:pPr lvl="0">
              <a:spcBef>
                <a:spcPts val="0"/>
              </a:spcBef>
              <a:buFont typeface="Symbol" panose="05050102010706020507" pitchFamily="18" charset="2"/>
              <a:buChar char=""/>
            </a:pPr>
            <a:r>
              <a:rPr lang="ru-RU" sz="1400" dirty="0">
                <a:solidFill>
                  <a:srgbClr val="000000"/>
                </a:solidFill>
                <a:effectLst/>
                <a:ea typeface="Calibri" panose="020F0502020204030204" pitchFamily="34" charset="0"/>
              </a:rPr>
              <a:t>установить меры ответственности за нарушение Антикоррупционного законодательства и обеспечить осведомленность Сотрудников, на которых распространяется данная Политика, о последствиях нарушений положений данной Политики. </a:t>
            </a:r>
          </a:p>
          <a:p>
            <a:pPr marL="0" lvl="1">
              <a:lnSpc>
                <a:spcPct val="100000"/>
              </a:lnSpc>
              <a:spcBef>
                <a:spcPts val="0"/>
              </a:spcBef>
            </a:pPr>
            <a:endPar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lvl="1">
              <a:lnSpc>
                <a:spcPct val="100000"/>
              </a:lnSpc>
              <a:spcBef>
                <a:spcPts val="0"/>
              </a:spcBef>
            </a:pPr>
            <a:endParaRPr lang="ru-RU"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30706" y="1162037"/>
            <a:ext cx="5461000" cy="15291305"/>
          </a:xfrm>
        </p:spPr>
        <p:txBody>
          <a:bodyPr>
            <a:normAutofit/>
          </a:bodyPr>
          <a:lstStyle/>
          <a:p>
            <a:pPr>
              <a:lnSpc>
                <a:spcPct val="120000"/>
              </a:lnSpc>
              <a:spcBef>
                <a:spcPts val="0"/>
              </a:spcBef>
            </a:pPr>
            <a:r>
              <a:rPr lang="ru-RU" sz="1400" b="1" dirty="0">
                <a:effectLst/>
                <a:ea typeface="Times New Roman" panose="02020603050405020304" pitchFamily="18" charset="0"/>
              </a:rPr>
              <a:t>Коррупционный риск</a:t>
            </a:r>
            <a:r>
              <a:rPr lang="ru-RU" sz="1400" dirty="0">
                <a:effectLst/>
                <a:ea typeface="Times New Roman" panose="02020603050405020304" pitchFamily="18" charset="0"/>
              </a:rPr>
              <a:t> — возможность совершения сотрудником Компании, а также иными лицами от имени или в интересах организации коррупционного правонарушения;</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Критическая точка</a:t>
            </a:r>
            <a:r>
              <a:rPr lang="ru-RU" sz="1400" dirty="0">
                <a:effectLst/>
                <a:ea typeface="Times New Roman" panose="02020603050405020304" pitchFamily="18" charset="0"/>
              </a:rPr>
              <a:t> – подпроцесс, особенности реализации которого создают объективные возможности для совершения сотрудниками Компании коррупционных правонарушений;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Коррупционная схема</a:t>
            </a:r>
            <a:r>
              <a:rPr lang="ru-RU" sz="1400" dirty="0">
                <a:effectLst/>
                <a:ea typeface="Times New Roman" panose="02020603050405020304" pitchFamily="18" charset="0"/>
              </a:rPr>
              <a:t> – выстроенный по определенному сценарию механизм использования сотрудником полномочий в личных целях или в интересах третьих лиц (наиболее вероятный способ совершения коррупционного правонарушения). Индикатор коррупции – сведения, указывающие на возможную подготовку или совершение сотрудником Компании коррупционного правонарушения;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Направление деятельности</a:t>
            </a:r>
            <a:r>
              <a:rPr lang="ru-RU" sz="1400" dirty="0">
                <a:effectLst/>
                <a:ea typeface="Times New Roman" panose="02020603050405020304" pitchFamily="18" charset="0"/>
              </a:rPr>
              <a:t> – совокупность бизнес-процессов, направленных на реализацию единой уставной цели Компании (например, такие бизнес-процессы, как закупочная деятельность, кадровая работа и управление персоналом, административно-хозяйственное и материально-техническое обеспечение и т.п., составляют единое направление деятельности «Обеспечение деятельности Компании»);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Нормативные требования</a:t>
            </a:r>
            <a:r>
              <a:rPr lang="ru-RU" sz="1400" dirty="0">
                <a:effectLst/>
                <a:ea typeface="Times New Roman" panose="02020603050405020304" pitchFamily="18" charset="0"/>
              </a:rPr>
              <a:t> – требования применимого законодательства, локальных нормативных актов, регуляторные требования, внутренние политики, процедуры и этические нормы, правила и практики, а также обязательства, принятые Компанией согласно действующим соглашениям.</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Оценка коррупционных рисков</a:t>
            </a:r>
            <a:r>
              <a:rPr lang="ru-RU" sz="1400" dirty="0">
                <a:effectLst/>
                <a:ea typeface="Times New Roman" panose="02020603050405020304" pitchFamily="18" charset="0"/>
              </a:rPr>
              <a:t> — общий процесс идентификации, анализа и ранжирования коррупционных рисков;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Calibri" panose="020F0502020204030204" pitchFamily="34" charset="0"/>
              </a:rPr>
              <a:t>Организация здравоохранения - </a:t>
            </a:r>
            <a:r>
              <a:rPr lang="ru-RU" sz="1400" dirty="0">
                <a:effectLst/>
                <a:ea typeface="Calibri" panose="020F0502020204030204" pitchFamily="34" charset="0"/>
              </a:rPr>
              <a:t>любое юридическое лицо, являющееся организацией по охране здоровья, медицинской, фармацевтической или научной ассоциацией или организацией (вне зависимости от ее организационно-правовой формы), например, больница, клиника, фонд, университет или иные учебные заведения (кроме </a:t>
            </a:r>
            <a:r>
              <a:rPr lang="ru-RU" sz="1400" dirty="0" err="1">
                <a:effectLst/>
                <a:ea typeface="Calibri" panose="020F0502020204030204" pitchFamily="34" charset="0"/>
              </a:rPr>
              <a:t>пациентских</a:t>
            </a:r>
            <a:r>
              <a:rPr lang="ru-RU" sz="1400" dirty="0">
                <a:effectLst/>
                <a:ea typeface="Calibri" panose="020F0502020204030204" pitchFamily="34" charset="0"/>
              </a:rPr>
              <a:t> организаций), которые оказывают услуги посредством одного или более специалистов здравоохранения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Подпроцесс</a:t>
            </a:r>
            <a:r>
              <a:rPr lang="ru-RU" sz="1400" dirty="0">
                <a:effectLst/>
                <a:ea typeface="Times New Roman" panose="02020603050405020304" pitchFamily="18" charset="0"/>
              </a:rPr>
              <a:t> – установленные регулирующими документами процедуры и реальные действия и взаимодействия структурных подразделений, коллегиальных органов, сотрудников Компании, совершаемые в целях реализации конкретного бизнес-процесса (например, разработка документации к закупке, объявление закупки, прием заявок от участников и т.д. – подпроцессы, имеющие место в рамках осуществления закупочной деятельности Компании); </a:t>
            </a:r>
          </a:p>
          <a:p>
            <a:pPr>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400" b="1" dirty="0">
                <a:effectLst/>
                <a:ea typeface="Times New Roman" panose="02020603050405020304" pitchFamily="18" charset="0"/>
              </a:rPr>
              <a:t>Принцип «нулевой толерантности» </a:t>
            </a:r>
            <a:r>
              <a:rPr lang="ru-RU" sz="1400" dirty="0">
                <a:effectLst/>
                <a:ea typeface="Times New Roman" panose="02020603050405020304" pitchFamily="18" charset="0"/>
              </a:rPr>
              <a:t>– политика, которая предусматривает назначение максимально возможных по закону ограничений и санкций даже за незначительные правонарушения или проступки с целью устранения нежелательного поведения.</a:t>
            </a:r>
          </a:p>
          <a:p>
            <a:pPr>
              <a:lnSpc>
                <a:spcPct val="120000"/>
              </a:lnSpc>
              <a:spcBef>
                <a:spcPts val="0"/>
              </a:spcBef>
            </a:pPr>
            <a:endParaRPr lang="ru-RU" sz="1400" dirty="0">
              <a:effectLst/>
              <a:ea typeface="Times New Roman" panose="02020603050405020304" pitchFamily="18" charset="0"/>
            </a:endParaRPr>
          </a:p>
        </p:txBody>
      </p:sp>
      <p:sp>
        <p:nvSpPr>
          <p:cNvPr id="4" name="Овал 3">
            <a:extLst>
              <a:ext uri="{FF2B5EF4-FFF2-40B4-BE49-F238E27FC236}">
                <a16:creationId xmlns:a16="http://schemas.microsoft.com/office/drawing/2014/main" id="{59B7D79D-A300-C528-9178-A8CBD8378B22}"/>
              </a:ext>
            </a:extLst>
          </p:cNvPr>
          <p:cNvSpPr/>
          <p:nvPr/>
        </p:nvSpPr>
        <p:spPr>
          <a:xfrm>
            <a:off x="18700242" y="5069793"/>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55868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6518B15-2103-5AA8-917D-D8AC2B328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2" name="Текст 1">
            <a:extLst>
              <a:ext uri="{FF2B5EF4-FFF2-40B4-BE49-F238E27FC236}">
                <a16:creationId xmlns:a16="http://schemas.microsoft.com/office/drawing/2014/main" id="{8B7190BE-D4BF-EE23-3718-39C28A66C2C6}"/>
              </a:ext>
            </a:extLst>
          </p:cNvPr>
          <p:cNvSpPr>
            <a:spLocks noGrp="1"/>
          </p:cNvSpPr>
          <p:nvPr>
            <p:ph type="body" idx="13"/>
          </p:nvPr>
        </p:nvSpPr>
        <p:spPr>
          <a:xfrm>
            <a:off x="6563671" y="785543"/>
            <a:ext cx="5461000" cy="14988127"/>
          </a:xfrm>
        </p:spPr>
        <p:txBody>
          <a:bodyPr>
            <a:normAutofit/>
          </a:bodyPr>
          <a:lstStyle/>
          <a:p>
            <a:pPr>
              <a:lnSpc>
                <a:spcPct val="120000"/>
              </a:lnSpc>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КЛЮЧЕВЫЕ ПРИНЦИПЫ.</a:t>
            </a: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 В Компании закрепляется принцип неприятия Коррупции в любых формах и проявлениях при осуществлении повседневной деятельности и стратегических проектов, в том числе во взаимодействии с Контрагентами, представителями органов власти, самоуправления, политических партий, своими Сотрудниками и иными лицами. </a:t>
            </a:r>
          </a:p>
          <a:p>
            <a:pPr>
              <a:spcBef>
                <a:spcPts val="0"/>
              </a:spcBef>
            </a:pPr>
            <a:r>
              <a:rPr lang="ru-RU" sz="1400" dirty="0">
                <a:solidFill>
                  <a:srgbClr val="000000"/>
                </a:solidFill>
                <a:effectLst/>
                <a:ea typeface="Calibri" panose="020F0502020204030204" pitchFamily="34" charset="0"/>
              </a:rPr>
              <a:t> </a:t>
            </a:r>
          </a:p>
          <a:p>
            <a:pPr marL="0" lvl="1">
              <a:lnSpc>
                <a:spcPct val="100000"/>
              </a:lnSpc>
              <a:spcBef>
                <a:spcPts val="0"/>
              </a:spcBef>
            </a:pPr>
            <a:r>
              <a:rPr lang="ru-R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 При создании системы антикоррупционных процедур Компания руководствуется следующими принципами:</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«нулевой толерантности»</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«Тон сверху»</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строгого соблюдения законодательства</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вовлеченности </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неотвратимости наказания </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профилактики Коррупции и Взяточничества </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постоянного мониторинга и контроля </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должной осмотрительности </a:t>
            </a:r>
          </a:p>
          <a:p>
            <a:pPr lvl="0">
              <a:spcBef>
                <a:spcPts val="0"/>
              </a:spcBef>
              <a:buFont typeface="Symbol" panose="05050102010706020507" pitchFamily="18" charset="2"/>
              <a:buChar char=""/>
            </a:pPr>
            <a:r>
              <a:rPr lang="ru-RU" sz="1400" dirty="0">
                <a:effectLst/>
                <a:ea typeface="Times New Roman" panose="02020603050405020304" pitchFamily="18" charset="0"/>
              </a:rPr>
              <a:t>принцип открытости </a:t>
            </a:r>
          </a:p>
          <a:p>
            <a:pPr lvl="0">
              <a:spcBef>
                <a:spcPts val="0"/>
              </a:spcBef>
            </a:pPr>
            <a:endParaRPr lang="ru-RU" sz="1400" dirty="0">
              <a:effectLst/>
              <a:ea typeface="Times New Roman" panose="02020603050405020304" pitchFamily="18" charset="0"/>
            </a:endParaRPr>
          </a:p>
          <a:p>
            <a:pPr>
              <a:lnSpc>
                <a:spcPct val="120000"/>
              </a:lnSpc>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ПРАВИЛА И МЕРЫ ПО ПРЕДУПРЕЖДЕНИЮ КОРРУПЦИИ И ВЗЯТОЧНИЧЕСТВА</a:t>
            </a:r>
            <a:r>
              <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20000"/>
              </a:lnSpc>
              <a:spcBef>
                <a:spcPts val="0"/>
              </a:spcBef>
            </a:pPr>
            <a:endPar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effectLst/>
                <a:ea typeface="Times New Roman" panose="02020603050405020304" pitchFamily="18" charset="0"/>
              </a:rPr>
              <a:t>5.1.Всем Сотрудникам Компании строго запрещается, прямо или косвенно, лично или через посредничество третьих лиц участвовать в Коррупционных действиях, предлагать, давать, обещать, просить и получать Взятки, осуществлять Коммерческий подкуп или совершать платежи для упрощения административных, бюрократических и прочих формальностей в любой форме, в том числе, в форме денежных средств, ценностей, услуг или иной выгоды, каким-либо лицам и от каких-либо лиц или организаций, включая коммерческие организации, органы власти и самоуправления, Государственных служащих, частных и Государственных компаний и их представителей. </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5.2.К Коррупционной деятельности также относятся ситуации, когда:</a:t>
            </a:r>
          </a:p>
          <a:p>
            <a:pPr>
              <a:spcBef>
                <a:spcPts val="0"/>
              </a:spcBef>
            </a:pPr>
            <a:r>
              <a:rPr lang="ru-RU" sz="1400" dirty="0">
                <a:effectLst/>
                <a:ea typeface="Times New Roman" panose="02020603050405020304" pitchFamily="18" charset="0"/>
              </a:rPr>
              <a:t>Коррупционное правонарушение осуществляется не напрямую, а через третье лицо или родственника;</a:t>
            </a:r>
          </a:p>
          <a:p>
            <a:pPr>
              <a:spcBef>
                <a:spcPts val="0"/>
              </a:spcBef>
            </a:pPr>
            <a:r>
              <a:rPr lang="ru-RU" sz="1400" dirty="0">
                <a:effectLst/>
                <a:ea typeface="Times New Roman" panose="02020603050405020304" pitchFamily="18" charset="0"/>
              </a:rPr>
              <a:t>Ожидаемый результат не достигнут, несмотря на совершенное Коррупционное правонарушение;</a:t>
            </a:r>
          </a:p>
          <a:p>
            <a:pPr>
              <a:spcBef>
                <a:spcPts val="0"/>
              </a:spcBef>
            </a:pPr>
            <a:r>
              <a:rPr lang="ru-RU" sz="1400" dirty="0">
                <a:effectLst/>
                <a:ea typeface="Times New Roman" panose="02020603050405020304" pitchFamily="18" charset="0"/>
              </a:rPr>
              <a:t>Лицо, получившее Взятку или Коммерческий подкуп, продолжает должным образом исполнять свою роль;</a:t>
            </a:r>
          </a:p>
          <a:p>
            <a:pPr>
              <a:spcBef>
                <a:spcPts val="0"/>
              </a:spcBef>
            </a:pPr>
            <a:r>
              <a:rPr lang="ru-RU" sz="1400" dirty="0">
                <a:effectLst/>
                <a:ea typeface="Times New Roman" panose="02020603050405020304" pitchFamily="18" charset="0"/>
              </a:rPr>
              <a:t>Коррупционное правонарушение было незначительным по сумме.</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5.3.В рамках реализации Политики в Компании назначено ответственное должностное лицо – Сотрудник, ответственный за ЭВБ – обеспечивающее внедрение и эффективное функционирование антикоррупционных процедур и мероприятий, предусмотренных в Компании, мониторинг и контроль за их соблюдением. </a:t>
            </a:r>
          </a:p>
          <a:p>
            <a:pPr>
              <a:spcBef>
                <a:spcPts val="0"/>
              </a:spcBef>
            </a:pPr>
            <a:r>
              <a:rPr lang="ru-RU" sz="1400" dirty="0">
                <a:effectLst/>
                <a:ea typeface="Times New Roman" panose="02020603050405020304" pitchFamily="18" charset="0"/>
              </a:rPr>
              <a:t>Комплаенс комитет в составе Главного аудитора Компании и Сотрудника, ответственного за ЭВБ ответственны за соблюдение Антикоррупционной комплаенс программы АО «Фирма ЕВРОСЕРВИС».</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5.4.Компания ежегодно идентифицирует и коррупционные риски, связанные с ее деятельностью и отдельными бизнес-процессами, анализирует на ежегодной основе коррупционные риски, формируя Матрицу рисков (Приложение 1) и ранжирует коррупционные риски (см Приложение 3), формирую Реестр</a:t>
            </a:r>
          </a:p>
          <a:p>
            <a:pPr>
              <a:spcBef>
                <a:spcPts val="0"/>
              </a:spcBef>
            </a:pPr>
            <a:endParaRPr lang="ru-RU" sz="1400" dirty="0">
              <a:effectLst/>
              <a:ea typeface="Times New Roman" panose="02020603050405020304" pitchFamily="18" charset="0"/>
            </a:endParaRPr>
          </a:p>
          <a:p>
            <a:pPr>
              <a:lnSpc>
                <a:spcPct val="120000"/>
              </a:lnSpc>
              <a:spcBef>
                <a:spcPts val="0"/>
              </a:spcBef>
            </a:pPr>
            <a:endParaRPr lang="ru-RU" sz="1500" dirty="0">
              <a:effectLst/>
              <a:ea typeface="Times New Roman" panose="02020603050405020304" pitchFamily="18" charset="0"/>
            </a:endParaRPr>
          </a:p>
        </p:txBody>
      </p:sp>
      <p:sp>
        <p:nvSpPr>
          <p:cNvPr id="3" name="Текст 2">
            <a:extLst>
              <a:ext uri="{FF2B5EF4-FFF2-40B4-BE49-F238E27FC236}">
                <a16:creationId xmlns:a16="http://schemas.microsoft.com/office/drawing/2014/main" id="{0D518282-0035-D0DF-AD98-84F4FCB7F773}"/>
              </a:ext>
            </a:extLst>
          </p:cNvPr>
          <p:cNvSpPr>
            <a:spLocks noGrp="1"/>
          </p:cNvSpPr>
          <p:nvPr>
            <p:ph type="body" idx="14"/>
          </p:nvPr>
        </p:nvSpPr>
        <p:spPr>
          <a:xfrm>
            <a:off x="12570298" y="785541"/>
            <a:ext cx="5461000" cy="14988129"/>
          </a:xfrm>
        </p:spPr>
        <p:txBody>
          <a:bodyPr>
            <a:normAutofit/>
          </a:bodyPr>
          <a:lstStyle/>
          <a:p>
            <a:pPr>
              <a:spcBef>
                <a:spcPts val="0"/>
              </a:spcBef>
            </a:pPr>
            <a:r>
              <a:rPr lang="ru-RU" sz="1400" dirty="0">
                <a:effectLst/>
                <a:ea typeface="Times New Roman" panose="02020603050405020304" pitchFamily="18" charset="0"/>
              </a:rPr>
              <a:t>(карта) коррупционных рисков Общества по состоянию на </a:t>
            </a:r>
            <a:r>
              <a:rPr lang="ru-RU" sz="1400" dirty="0" err="1">
                <a:effectLst/>
                <a:ea typeface="Times New Roman" panose="02020603050405020304" pitchFamily="18" charset="0"/>
              </a:rPr>
              <a:t>дд</a:t>
            </a:r>
            <a:r>
              <a:rPr lang="ru-RU" sz="1400" dirty="0">
                <a:effectLst/>
                <a:ea typeface="Times New Roman" panose="02020603050405020304" pitchFamily="18" charset="0"/>
              </a:rPr>
              <a:t>/мм/</a:t>
            </a:r>
            <a:r>
              <a:rPr lang="ru-RU" sz="1400" dirty="0" err="1">
                <a:effectLst/>
                <a:ea typeface="Times New Roman" panose="02020603050405020304" pitchFamily="18" charset="0"/>
              </a:rPr>
              <a:t>гггг</a:t>
            </a:r>
            <a:r>
              <a:rPr lang="ru-RU" sz="1400" dirty="0">
                <a:effectLst/>
                <a:ea typeface="Times New Roman" panose="02020603050405020304" pitchFamily="18" charset="0"/>
              </a:rPr>
              <a:t> (Приложение 2).</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5.5.Для формирования надлежащего уровня антикоррупционной культуры с Сотрудникам и проводятся тренинги и обучение.</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5.6.Компания стремится развивать отношения с Контрагентами, поддерживающими принципы настоящей Политики и имеющими собственные эффективные антикоррупционные механизмы.</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5.7.Компания принимает меры по предотвращению или устранению Конфликта интересов, в том числе направленные на обеспечение соблюдения баланса интересов Компании и Сотрудников при урегулировании Конфликта интересов.</a:t>
            </a:r>
          </a:p>
          <a:p>
            <a:pPr>
              <a:spcBef>
                <a:spcPts val="0"/>
              </a:spcBef>
            </a:pPr>
            <a:endParaRPr lang="ru-RU" sz="1400" dirty="0">
              <a:effectLst/>
              <a:ea typeface="Times New Roman" panose="02020603050405020304" pitchFamily="18" charset="0"/>
            </a:endParaRPr>
          </a:p>
          <a:p>
            <a:pPr>
              <a:spcBef>
                <a:spcPts val="0"/>
              </a:spcBef>
            </a:pPr>
            <a:r>
              <a:rPr lang="ru-RU" sz="1400" dirty="0">
                <a:effectLst/>
                <a:ea typeface="Times New Roman" panose="02020603050405020304" pitchFamily="18" charset="0"/>
              </a:rPr>
              <a:t>5.8.Сотрудник, ответственный за ЭВБ осуществляет сбор и анализ информации о фактах нарушений, имеющих признаки Коррупции, по данным, полученным через каналы информирования о нарушениях. </a:t>
            </a:r>
          </a:p>
          <a:p>
            <a:pPr lvl="0">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ВЗАИМОДЕЙСТВИЕ С КОНТРАГЕНТАМИ.</a:t>
            </a:r>
          </a:p>
          <a:p>
            <a:pPr>
              <a:lnSpc>
                <a:spcPct val="120000"/>
              </a:lnSpc>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20000"/>
              </a:lnSpc>
              <a:spcBef>
                <a:spcPts val="0"/>
              </a:spcBef>
            </a:pPr>
            <a:r>
              <a:rPr lang="ru-RU" sz="1400" dirty="0">
                <a:effectLst/>
                <a:ea typeface="Times New Roman" panose="02020603050405020304" pitchFamily="18" charset="0"/>
              </a:rPr>
              <a:t>6.1.Компания прилагает разумные усилия, чтобы минимизировать риск деловых отношений с Контрагентами, которые могут быть вовлечены в Коррупционную деятельность, для чего проводится дополнительная проверка согласно «Положению по проверке Контрагентов в АО Фирма ЕВРОСЕРВИС». </a:t>
            </a:r>
          </a:p>
          <a:p>
            <a:pPr lvl="0">
              <a:lnSpc>
                <a:spcPct val="120000"/>
              </a:lnSpc>
              <a:spcBef>
                <a:spcPts val="0"/>
              </a:spcBef>
            </a:pPr>
            <a:endParaRPr lang="ru-RU" sz="1400" dirty="0">
              <a:effectLst/>
              <a:ea typeface="Times New Roman" panose="02020603050405020304" pitchFamily="18" charset="0"/>
            </a:endParaRPr>
          </a:p>
          <a:p>
            <a:pPr lvl="0">
              <a:lnSpc>
                <a:spcPct val="120000"/>
              </a:lnSpc>
              <a:spcBef>
                <a:spcPts val="0"/>
              </a:spcBef>
            </a:pPr>
            <a:r>
              <a:rPr lang="ru-RU" sz="1400" dirty="0">
                <a:effectLst/>
                <a:ea typeface="Times New Roman" panose="02020603050405020304" pitchFamily="18" charset="0"/>
              </a:rPr>
              <a:t>6.2.При выборе контрагентов Компания исходи из прозрачных и четко установленных критериев, с целью недопущения нарушения антимонопольного законодательства (например, злоупотребления доминирующим положением и создания препятствий доступу или выходу на товарный рынок). Перечень данных критериев, имеющих в том числе экономическое обоснование, включен в Положение по проверке контрагентов.</a:t>
            </a:r>
          </a:p>
          <a:p>
            <a:pPr lvl="0">
              <a:lnSpc>
                <a:spcPct val="120000"/>
              </a:lnSpc>
              <a:spcBef>
                <a:spcPts val="0"/>
              </a:spcBef>
            </a:pPr>
            <a:endParaRPr lang="ru-RU" sz="1400" dirty="0">
              <a:effectLst/>
              <a:ea typeface="Times New Roman" panose="02020603050405020304" pitchFamily="18" charset="0"/>
            </a:endParaRPr>
          </a:p>
          <a:p>
            <a:pPr lvl="0">
              <a:lnSpc>
                <a:spcPct val="120000"/>
              </a:lnSpc>
              <a:spcBef>
                <a:spcPts val="0"/>
              </a:spcBef>
            </a:pPr>
            <a:r>
              <a:rPr lang="ru-RU" sz="1400" dirty="0">
                <a:effectLst/>
                <a:ea typeface="Times New Roman" panose="02020603050405020304" pitchFamily="18" charset="0"/>
              </a:rPr>
              <a:t>6.3.В целях исполнения принципов и требований, предусмотренных в Политике, Компания осуществляет включение антикоррупционных условий (оговорок) в договоры с Контрагентами. Антикоррупционные условия (оговорки) содержат сведения об Антикоррупционной Политике и системе антикоррупционных процедур, действующих в Компании, (при необходимости могут предусматривать Политику в качестве приложения к договорам), определяют ответственность Контрагентов за несоблюдение принципов и требований Политики, размещенной на сайте Общества.</a:t>
            </a:r>
          </a:p>
          <a:p>
            <a:pPr lvl="0">
              <a:lnSpc>
                <a:spcPct val="120000"/>
              </a:lnSpc>
              <a:spcBef>
                <a:spcPts val="0"/>
              </a:spcBef>
            </a:pPr>
            <a:endParaRPr lang="ru-RU" sz="1400" dirty="0">
              <a:effectLst/>
              <a:ea typeface="Times New Roman" panose="02020603050405020304" pitchFamily="18" charset="0"/>
            </a:endParaRPr>
          </a:p>
          <a:p>
            <a:pPr lvl="0">
              <a:lnSpc>
                <a:spcPct val="120000"/>
              </a:lnSpc>
              <a:spcBef>
                <a:spcPts val="0"/>
              </a:spcBef>
            </a:pPr>
            <a:r>
              <a:rPr lang="ru-RU" sz="1400" dirty="0">
                <a:effectLst/>
                <a:ea typeface="Times New Roman" panose="02020603050405020304" pitchFamily="18" charset="0"/>
              </a:rPr>
              <a:t>6.4.Сотрудникам Компании запрещено получать либо предлагать, обещать, передавать или предоставлять напрямую или через третьи лица денежные средства и иные ценности при взаимодействии с Контрагентами, для целей совершения неподобающих действий или ненадлежащего исполнения должностных обязанностей или профессиональной деятельности, в том числе с целью</a:t>
            </a:r>
          </a:p>
          <a:p>
            <a:pPr lvl="0">
              <a:lnSpc>
                <a:spcPct val="120000"/>
              </a:lnSpc>
              <a:spcBef>
                <a:spcPts val="0"/>
              </a:spcBef>
            </a:pPr>
            <a:endParaRPr lang="ru-RU" sz="1400" dirty="0">
              <a:effectLst/>
              <a:ea typeface="Times New Roman" panose="02020603050405020304" pitchFamily="18" charset="0"/>
            </a:endParaRPr>
          </a:p>
          <a:p>
            <a:pPr lvl="0">
              <a:lnSpc>
                <a:spcPct val="120000"/>
              </a:lnSpc>
              <a:spcBef>
                <a:spcPts val="0"/>
              </a:spcBef>
            </a:pPr>
            <a:endParaRPr lang="ru-RU" sz="1400" dirty="0">
              <a:effectLst/>
              <a:ea typeface="Times New Roman" panose="02020603050405020304" pitchFamily="18" charset="0"/>
            </a:endParaRPr>
          </a:p>
        </p:txBody>
      </p:sp>
      <p:sp>
        <p:nvSpPr>
          <p:cNvPr id="4" name="Текст 3">
            <a:extLst>
              <a:ext uri="{FF2B5EF4-FFF2-40B4-BE49-F238E27FC236}">
                <a16:creationId xmlns:a16="http://schemas.microsoft.com/office/drawing/2014/main" id="{04F2A5F4-FD99-CDF0-75CB-F52C6D4F9605}"/>
              </a:ext>
            </a:extLst>
          </p:cNvPr>
          <p:cNvSpPr>
            <a:spLocks noGrp="1"/>
          </p:cNvSpPr>
          <p:nvPr>
            <p:ph type="body" idx="15"/>
          </p:nvPr>
        </p:nvSpPr>
        <p:spPr>
          <a:xfrm>
            <a:off x="18031298" y="785542"/>
            <a:ext cx="5461000" cy="14988128"/>
          </a:xfrm>
        </p:spPr>
        <p:txBody>
          <a:bodyPr>
            <a:normAutofit/>
          </a:bodyPr>
          <a:lstStyle/>
          <a:p>
            <a:pPr marR="36195">
              <a:spcBef>
                <a:spcPts val="0"/>
              </a:spcBef>
              <a:spcAft>
                <a:spcPts val="235"/>
              </a:spcAft>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заключения сделки или извлечения неправомерной выгоды.</a:t>
            </a:r>
          </a:p>
          <a:p>
            <a:pPr marR="36195">
              <a:spcBef>
                <a:spcPts val="0"/>
              </a:spcBef>
              <a:spcAft>
                <a:spcPts val="235"/>
              </a:spcAft>
            </a:pPr>
            <a:endParaRPr lang="ru-RU" sz="1400" dirty="0">
              <a:effectLst/>
              <a:ea typeface="Times New Roman" panose="02020603050405020304" pitchFamily="18" charset="0"/>
            </a:endParaRPr>
          </a:p>
          <a:p>
            <a:pPr marR="36195">
              <a:spcBef>
                <a:spcPts val="0"/>
              </a:spcBef>
              <a:spcAft>
                <a:spcPts val="235"/>
              </a:spcAft>
            </a:pPr>
            <a:r>
              <a:rPr lang="ru-RU" sz="1400" dirty="0">
                <a:effectLst/>
                <a:ea typeface="Times New Roman" panose="02020603050405020304" pitchFamily="18" charset="0"/>
              </a:rPr>
              <a:t>6.5.Коммерческий подкуп от имени Компании или в отношении Сотрудников Компании строго запрещен. При попытке Коммерческого подкупа Сотрудники обязаны сразу же уведомить лицо, пытающееся его осуществить, о действующих в Компании требованиях и сделать все необходимое, чтобы не допустить или избежать развития ситуации, при которой Коммерческий подкуп станет возможен.</a:t>
            </a:r>
          </a:p>
          <a:p>
            <a:pPr marR="36195">
              <a:spcBef>
                <a:spcPts val="0"/>
              </a:spcBef>
              <a:spcAft>
                <a:spcPts val="235"/>
              </a:spcAft>
            </a:pPr>
            <a:endParaRPr lang="ru-RU" sz="1400" dirty="0">
              <a:effectLst/>
              <a:ea typeface="Times New Roman" panose="02020603050405020304" pitchFamily="18" charset="0"/>
            </a:endParaRPr>
          </a:p>
          <a:p>
            <a:pPr marR="36195">
              <a:spcBef>
                <a:spcPts val="0"/>
              </a:spcBef>
              <a:spcAft>
                <a:spcPts val="235"/>
              </a:spcAft>
            </a:pPr>
            <a:r>
              <a:rPr lang="ru-RU" sz="1400" dirty="0"/>
              <a:t>6.6.Платежи Контрагентам должны проводиться на банковские счета, принадлежащие Контрагентам через систему согласования и проведения платежей, действующей в Компании. </a:t>
            </a:r>
          </a:p>
          <a:p>
            <a:pPr marR="36195">
              <a:spcBef>
                <a:spcPts val="0"/>
              </a:spcBef>
              <a:spcAft>
                <a:spcPts val="235"/>
              </a:spcAft>
            </a:pPr>
            <a:endParaRPr lang="ru-RU" sz="1400" dirty="0"/>
          </a:p>
          <a:p>
            <a:pPr marR="36195">
              <a:spcBef>
                <a:spcPts val="0"/>
              </a:spcBef>
              <a:spcAft>
                <a:spcPts val="235"/>
              </a:spcAft>
            </a:pPr>
            <a:r>
              <a:rPr lang="ru-RU" sz="1400" dirty="0"/>
              <a:t>6.7.О любых попытках Коммерческого подкупа Сотрудника необходимо уведомить непосредственного руководителя, а также Сотрудника, ответственного за ЭВБ.</a:t>
            </a:r>
          </a:p>
          <a:p>
            <a:pPr marR="36195">
              <a:spcBef>
                <a:spcPts val="0"/>
              </a:spcBef>
              <a:spcAft>
                <a:spcPts val="235"/>
              </a:spcAft>
            </a:pPr>
            <a:endParaRPr lang="ru-RU" sz="1400" dirty="0"/>
          </a:p>
          <a:p>
            <a:pPr marR="36195">
              <a:spcBef>
                <a:spcPts val="0"/>
              </a:spcBef>
              <a:spcAft>
                <a:spcPts val="235"/>
              </a:spcAft>
            </a:pPr>
            <a:r>
              <a:rPr lang="ru-RU" sz="1400" dirty="0"/>
              <a:t>6.8.Контрагенты обязаны соблюдать положения настоящей Политики и применимого Антикоррупционного законодательства. Любое нарушение настоящей Политики и применимого Антикоррупционного законодательства Контрагентом предоставляет право Компании незамедлительно расторгнуть действующие соглашения и потребовать от Контрагента возмещения убытков и освобождения Компании от любых претензий, исков, расследований, наказаний и штрафов, вызванных таким нарушением. Как мера воздействия на Контрагентов при несоблюдении Антикоррупционного законодательства данный пункт включается в договор в качестве Антикоррупционной оговорки.</a:t>
            </a:r>
          </a:p>
          <a:p>
            <a:pPr marR="36195">
              <a:spcBef>
                <a:spcPts val="0"/>
              </a:spcBef>
              <a:spcAft>
                <a:spcPts val="235"/>
              </a:spcAft>
            </a:pPr>
            <a:endParaRPr lang="ru-RU" sz="1400" dirty="0"/>
          </a:p>
          <a:p>
            <a:pPr marR="36195">
              <a:spcBef>
                <a:spcPts val="0"/>
              </a:spcBef>
              <a:spcAft>
                <a:spcPts val="235"/>
              </a:spcAft>
            </a:pPr>
            <a:r>
              <a:rPr lang="ru-RU" sz="1400" dirty="0"/>
              <a:t>6.9.Для целей развития бизнеса, реализации проектов, необходимости информационного обмена, проведения переговоров допускается организация мероприятий для представителей Контрагентов (и участие Сотрудников Компании в аналогичных мероприятиях, организуемых Контрагентами), не противоречащих требованиям к знакам делового гостеприимства в соответствии с «Политикой по подаркам, знакам делового гостеприимства и представительским расходам АО «Фирма ЕВРОСЕРВИС».</a:t>
            </a:r>
          </a:p>
          <a:p>
            <a:pPr marR="36195">
              <a:spcBef>
                <a:spcPts val="0"/>
              </a:spcBef>
              <a:spcAft>
                <a:spcPts val="235"/>
              </a:spcAft>
            </a:pPr>
            <a:endParaRPr lang="ru-RU" sz="1400" dirty="0"/>
          </a:p>
          <a:p>
            <a:pPr marR="36195">
              <a:spcBef>
                <a:spcPts val="0"/>
              </a:spcBef>
              <a:spcAft>
                <a:spcPts val="235"/>
              </a:spcAft>
            </a:pPr>
            <a:r>
              <a:rPr lang="ru-RU" sz="1400" dirty="0"/>
              <a:t>6.10.Расходы должны соответствовать утвержденным в Компании лимитам, указанным в Политике в отношении подарков, знаков делового гостеприимства и представительским расходам. Любое превышение утвержденных лимитов должно быть согласовано с Генеральным директором и Сотрудником, ответственным за ЭВБ. Лимиты знаков гостеприимства для Контрагентов приведены в «Политике в отношении подарков, знаков делового гостеприимства и представительским расходам АО «Фирма ЕВРОСЕРВИС».</a:t>
            </a:r>
          </a:p>
          <a:p>
            <a:pPr marR="36195">
              <a:spcBef>
                <a:spcPts val="0"/>
              </a:spcBef>
              <a:spcAft>
                <a:spcPts val="235"/>
              </a:spcAft>
            </a:pPr>
            <a:endParaRPr lang="ru-RU" sz="1400" dirty="0"/>
          </a:p>
          <a:p>
            <a:pPr marR="36195">
              <a:spcBef>
                <a:spcPts val="0"/>
              </a:spcBef>
              <a:spcAft>
                <a:spcPts val="235"/>
              </a:spcAft>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ПОДАРКИ, ЗНАКИ ДЕЛОВОГО</a:t>
            </a:r>
          </a:p>
          <a:p>
            <a:pPr marR="36195">
              <a:spcBef>
                <a:spcPts val="0"/>
              </a:spcBef>
              <a:spcAft>
                <a:spcPts val="235"/>
              </a:spcAft>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ГОСТЕПРИИМСТВА И ПРЕДСТАВИТЕЛЬСКИЕ РАСХОДЫ.</a:t>
            </a:r>
          </a:p>
          <a:p>
            <a:pPr marR="36195">
              <a:spcBef>
                <a:spcPts val="0"/>
              </a:spcBef>
              <a:spcAft>
                <a:spcPts val="235"/>
              </a:spcAft>
            </a:pPr>
            <a:endPar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R="36195">
              <a:spcBef>
                <a:spcPts val="0"/>
              </a:spcBef>
              <a:spcAft>
                <a:spcPts val="235"/>
              </a:spcAft>
            </a:pPr>
            <a:r>
              <a:rPr lang="ru-RU" sz="1400" dirty="0"/>
              <a:t>7.1.Компания не запрещает знаки делового внимания и гостеприимства, включая обмен скромными подарками, организацию мероприятий, представительские и транспортные расходы, которые при этом предоставляются не в обмен на получение выгод или совершения недобросовестных действий, а прямо связаны с (i) обеспечением комфорта коммуникации и взаимодействия</a:t>
            </a:r>
          </a:p>
        </p:txBody>
      </p:sp>
      <p:sp>
        <p:nvSpPr>
          <p:cNvPr id="10" name="Овал 9">
            <a:extLst>
              <a:ext uri="{FF2B5EF4-FFF2-40B4-BE49-F238E27FC236}">
                <a16:creationId xmlns:a16="http://schemas.microsoft.com/office/drawing/2014/main" id="{B3B97489-75E6-C60A-F3A9-BAF5E01452AE}"/>
              </a:ext>
            </a:extLst>
          </p:cNvPr>
          <p:cNvSpPr/>
          <p:nvPr/>
        </p:nvSpPr>
        <p:spPr>
          <a:xfrm>
            <a:off x="701202" y="999461"/>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5" name="Овал 4">
            <a:extLst>
              <a:ext uri="{FF2B5EF4-FFF2-40B4-BE49-F238E27FC236}">
                <a16:creationId xmlns:a16="http://schemas.microsoft.com/office/drawing/2014/main" id="{D0331711-BFF5-9033-6090-BB2CE3A2CBF0}"/>
              </a:ext>
            </a:extLst>
          </p:cNvPr>
          <p:cNvSpPr/>
          <p:nvPr/>
        </p:nvSpPr>
        <p:spPr>
          <a:xfrm>
            <a:off x="701202" y="999460"/>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accent1">
                    <a:lumMod val="50000"/>
                  </a:schemeClr>
                </a:solidFill>
                <a:latin typeface="Arial" panose="020B0604020202020204" pitchFamily="34" charset="0"/>
                <a:cs typeface="Arial" panose="020B0604020202020204" pitchFamily="34" charset="0"/>
              </a:rPr>
              <a:t>7</a:t>
            </a:r>
            <a:r>
              <a:rPr lang="ru-RU" sz="1800" b="1" dirty="0">
                <a:solidFill>
                  <a:schemeClr val="accent1">
                    <a:lumMod val="50000"/>
                  </a:schemeClr>
                </a:solidFill>
                <a:latin typeface="Arial" panose="020B0604020202020204" pitchFamily="34" charset="0"/>
                <a:cs typeface="Arial" panose="020B0604020202020204" pitchFamily="34" charset="0"/>
              </a:rPr>
              <a:t>. СОП-УО-023-01 «Политика в отношении     Подарков, знаков   Гостеприимства и представительским расходам ЗАО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59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810270C-B590-BD08-F89E-7E3FAD4F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0014" y="-1"/>
            <a:ext cx="6465444" cy="16559214"/>
          </a:xfrm>
          <a:prstGeom prst="rect">
            <a:avLst/>
          </a:prstGeom>
        </p:spPr>
      </p:pic>
      <p:sp>
        <p:nvSpPr>
          <p:cNvPr id="6" name="Текст 5">
            <a:extLst>
              <a:ext uri="{FF2B5EF4-FFF2-40B4-BE49-F238E27FC236}">
                <a16:creationId xmlns:a16="http://schemas.microsoft.com/office/drawing/2014/main" id="{643A4557-1D29-0FF9-1BF2-7C641D4F2691}"/>
              </a:ext>
            </a:extLst>
          </p:cNvPr>
          <p:cNvSpPr>
            <a:spLocks noGrp="1"/>
          </p:cNvSpPr>
          <p:nvPr>
            <p:ph type="body" idx="13"/>
          </p:nvPr>
        </p:nvSpPr>
        <p:spPr>
          <a:xfrm>
            <a:off x="6473488" y="1549400"/>
            <a:ext cx="5461000" cy="13741400"/>
          </a:xfrm>
        </p:spPr>
        <p:txBody>
          <a:bodyPr>
            <a:normAutofit/>
          </a:bodyPr>
          <a:lstStyle/>
          <a:p>
            <a:pPr marL="0" marR="0" lvl="0" indent="0" algn="l" defTabSz="22079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8.5.Соглашение сторон об оказании услуг должно подробно регламентировать их предмет, продолжительность оказания услуг, условия вознаграждения и требования к отчетной документации.</a:t>
            </a:r>
          </a:p>
          <a:p>
            <a:pPr>
              <a:spcBef>
                <a:spcPts val="0"/>
              </a:spcBef>
            </a:pPr>
            <a:endParaRPr lang="ru-RU" sz="1400" dirty="0"/>
          </a:p>
          <a:p>
            <a:pPr>
              <a:spcBef>
                <a:spcPts val="0"/>
              </a:spcBef>
            </a:pPr>
            <a:r>
              <a:rPr lang="ru-RU" sz="1400" dirty="0"/>
              <a:t>8.6.Подробная информация по работе со Специалистами здравоохранения содержится во внутреннем документе Компании «Правила взаимодействия со специалистами здравоохранения», «Правила выплаты вознаграждения специалистам здравоохранения».</a:t>
            </a:r>
          </a:p>
          <a:p>
            <a:pPr>
              <a:spcBef>
                <a:spcPts val="0"/>
              </a:spcBef>
            </a:pPr>
            <a:endParaRPr lang="ru-RU" sz="1400" dirty="0"/>
          </a:p>
          <a:p>
            <a:pPr>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КОНФЛИКТЫ ИНТЕРЕСОВ.</a:t>
            </a:r>
          </a:p>
          <a:p>
            <a:pPr>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t>9.1.Политика Компании в отношении потенциальных Конфликтов интересов основывается на том, что при принятии Сотрудниками решений по деловым вопросам они всегда должны руководствоваться исключительно интересами Компании.</a:t>
            </a:r>
          </a:p>
          <a:p>
            <a:pPr>
              <a:spcBef>
                <a:spcPts val="0"/>
              </a:spcBef>
            </a:pPr>
            <a:endParaRPr lang="ru-RU" sz="1400" dirty="0"/>
          </a:p>
          <a:p>
            <a:pPr>
              <a:spcBef>
                <a:spcPts val="0"/>
              </a:spcBef>
            </a:pPr>
            <a:r>
              <a:rPr lang="ru-RU" sz="1400" dirty="0"/>
              <a:t>9.2.Основной принцип Компании в отношении Конфликта интересов — принимать все разумные меры для поддержания и эффективного функционирования организационных и административных мероприятий по выявлению и регулированию потенциальных (реальных) Конфликтов интересов. </a:t>
            </a:r>
          </a:p>
          <a:p>
            <a:pPr>
              <a:spcBef>
                <a:spcPts val="0"/>
              </a:spcBef>
            </a:pPr>
            <a:endParaRPr lang="ru-RU" sz="1400" dirty="0"/>
          </a:p>
          <a:p>
            <a:pPr>
              <a:spcBef>
                <a:spcPts val="0"/>
              </a:spcBef>
            </a:pPr>
            <a:r>
              <a:rPr lang="ru-RU" sz="1400" dirty="0"/>
              <a:t>9.3.В целях предотвращения возникновения и урегулирования спорных ситуаций, связанных с Конфликтом интересов, в Компании утверждена «Политика в области регулирования конфликта интересов АО «Фирма ЕВРОСЕРВИС».</a:t>
            </a:r>
          </a:p>
          <a:p>
            <a:pPr>
              <a:spcBef>
                <a:spcPts val="0"/>
              </a:spcBef>
            </a:pPr>
            <a:endParaRPr lang="ru-RU" sz="1400" dirty="0"/>
          </a:p>
          <a:p>
            <a:pPr>
              <a:spcBef>
                <a:spcPts val="0"/>
              </a:spcBef>
            </a:pPr>
            <a:r>
              <a:rPr lang="ru-RU" sz="1400" dirty="0"/>
              <a:t>9.4.Сотрудникам не разрешается никакая деятельность, которая может привести к Конфликту интересов. О любом потенциальном Конфликте интересов необходимо сообщать Сотруднику, ответственному за ЭВБ для дальнейшей консультации.</a:t>
            </a:r>
          </a:p>
          <a:p>
            <a:pPr>
              <a:spcBef>
                <a:spcPts val="0"/>
              </a:spcBef>
            </a:pPr>
            <a:endParaRPr lang="ru-RU" sz="1400" dirty="0"/>
          </a:p>
          <a:p>
            <a:pPr>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БЛАГОТВОРИТЕЛЬНАЯ ДЕЯТЕЛЬНОСТЬ.</a:t>
            </a:r>
          </a:p>
          <a:p>
            <a:pPr>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t>10.1.Благотворительная деятельность осуществляется только при условии минимизации коррупционных рисков и с соблюдением Комплаенс процедур, предусмотренных локальными нормативными документами Компании. Компания совершает все разумные и необходимые действия для того, чтобы ее Благотворительная деятельность не использовалась в качестве прикрытия для Коррупционной деятельности или с другой незаконной целью.</a:t>
            </a:r>
          </a:p>
          <a:p>
            <a:pPr>
              <a:spcBef>
                <a:spcPts val="0"/>
              </a:spcBef>
            </a:pPr>
            <a:endParaRPr lang="ru-RU" sz="1400" dirty="0"/>
          </a:p>
          <a:p>
            <a:pPr>
              <a:spcBef>
                <a:spcPts val="0"/>
              </a:spcBef>
            </a:pPr>
            <a:r>
              <a:rPr lang="ru-RU" sz="1400" dirty="0"/>
              <a:t>10.2.Компания не допускает финансирования Благотворительной деятельности, пожертвований и спонсорства с целью оказать воздействие на принятие представителями Государственных организаций и предприятий, Государственными служащими или иными лицами решений, влияющих на сохранение или расширение деятельности Компании, или если подобная помощь может быть воспринята как попытка оказать такое воздействие.</a:t>
            </a:r>
          </a:p>
          <a:p>
            <a:pPr>
              <a:spcBef>
                <a:spcPts val="0"/>
              </a:spcBef>
            </a:pPr>
            <a:endParaRPr lang="ru-RU" sz="1400" dirty="0"/>
          </a:p>
          <a:p>
            <a:pPr>
              <a:spcBef>
                <a:spcPts val="0"/>
              </a:spcBef>
            </a:pPr>
            <a:r>
              <a:rPr lang="ru-RU" sz="1400" dirty="0"/>
              <a:t>Подробнее с правилами в отношении Благотворительной деятельности в Компании, а также связанной с ней отчетностью, необходимо ознакомиться в «Политике по благотворительности АО «Фирма ЕВРОСЕРВИС».</a:t>
            </a:r>
          </a:p>
          <a:p>
            <a:pPr>
              <a:spcBef>
                <a:spcPts val="0"/>
              </a:spcBef>
            </a:pPr>
            <a:endParaRPr lang="ru-RU" sz="1400" dirty="0"/>
          </a:p>
        </p:txBody>
      </p:sp>
      <p:sp>
        <p:nvSpPr>
          <p:cNvPr id="7" name="Текст 6">
            <a:extLst>
              <a:ext uri="{FF2B5EF4-FFF2-40B4-BE49-F238E27FC236}">
                <a16:creationId xmlns:a16="http://schemas.microsoft.com/office/drawing/2014/main" id="{41AC357C-D111-552A-FEC1-2C835DB88561}"/>
              </a:ext>
            </a:extLst>
          </p:cNvPr>
          <p:cNvSpPr>
            <a:spLocks noGrp="1"/>
          </p:cNvSpPr>
          <p:nvPr>
            <p:ph type="body" idx="14"/>
          </p:nvPr>
        </p:nvSpPr>
        <p:spPr>
          <a:xfrm>
            <a:off x="12259014" y="1549400"/>
            <a:ext cx="5461000" cy="13741400"/>
          </a:xfrm>
        </p:spPr>
        <p:txBody>
          <a:bodyPr>
            <a:normAutofit/>
          </a:bodyPr>
          <a:lstStyle/>
          <a:p>
            <a:pPr marL="0" marR="0" lvl="0" indent="0" algn="l" defTabSz="22079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solidFill>
                  <a:srgbClr val="4A66AC">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УЧАСТИЕ В ПОЛИТИЧЕСКОЙ ДЕЯТЕЛЬНОСТИ.</a:t>
            </a:r>
          </a:p>
          <a:p>
            <a:pPr>
              <a:spcBef>
                <a:spcPts val="0"/>
              </a:spcBef>
            </a:pPr>
            <a:endParaRPr lang="ru-RU"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effectLst/>
                <a:latin typeface="Arial" panose="020B0604020202020204" pitchFamily="34" charset="0"/>
                <a:ea typeface="Times New Roman" panose="02020603050405020304" pitchFamily="18" charset="0"/>
                <a:cs typeface="Arial" panose="020B0604020202020204" pitchFamily="34" charset="0"/>
              </a:rPr>
              <a:t>11.1.Компания не финансирует политические и религиозные партии, организации и движения.</a:t>
            </a:r>
            <a:endPar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endParaRPr lang="ru-RU" sz="1400" dirty="0"/>
          </a:p>
          <a:p>
            <a:pPr>
              <a:spcBef>
                <a:spcPts val="0"/>
              </a:spcBef>
            </a:pPr>
            <a:r>
              <a:rPr lang="ru-RU" sz="1400" dirty="0"/>
              <a:t>11.2.В Компании ограничено любое финансирование политической деятельности и любая финансовая поддержка политическим партиям, представителям и кандидатам, а также фондам и организациям, связанным с ними. Кроме того, финансирование религиозных организаций или какие-либо профсоюзы/ассоциации, с которыми может возникнуть Конфликт интересов.</a:t>
            </a:r>
          </a:p>
          <a:p>
            <a:pPr>
              <a:spcBef>
                <a:spcPts val="0"/>
              </a:spcBef>
            </a:pPr>
            <a:endParaRPr lang="ru-RU" sz="1400" dirty="0"/>
          </a:p>
          <a:p>
            <a:pPr>
              <a:spcBef>
                <a:spcPts val="0"/>
              </a:spcBef>
            </a:pPr>
            <a:r>
              <a:rPr lang="ru-RU" sz="1400" dirty="0"/>
              <a:t>11.3.Компания признает за Сотрудниками право лично участвовать в политической жизни, если такое участие осуществляется в свободное от работы в Компании время. При этом запрещается использование оборудования или фирменной символики для поддержки политической деятельности.</a:t>
            </a:r>
          </a:p>
          <a:p>
            <a:pPr>
              <a:spcBef>
                <a:spcPts val="0"/>
              </a:spcBef>
            </a:pPr>
            <a:endParaRPr lang="ru-RU" sz="1400" dirty="0"/>
          </a:p>
          <a:p>
            <a:pPr>
              <a:spcBef>
                <a:spcPts val="0"/>
              </a:spcBef>
            </a:pPr>
            <a:r>
              <a:rPr lang="ru-RU" sz="1400" dirty="0"/>
              <a:t>11.4.Если Сотрудник избран в руководящие и контрольно-ревизионные органы политической партии или организации либо выдвинут кандидатом в депутаты и на иные выборные должности в органах государственной власти и органах местного самоуправления, ему необходимо в кратчайшие сроки уведомить об этом своего непосредственного руководителя, а также Сотрудника, ответственного за ЭВБ.</a:t>
            </a:r>
          </a:p>
          <a:p>
            <a:pPr>
              <a:spcBef>
                <a:spcPts val="0"/>
              </a:spcBef>
            </a:pPr>
            <a:endParaRPr lang="ru-RU" sz="1400" dirty="0"/>
          </a:p>
          <a:p>
            <a:pPr>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ВЗАИМОДЕЙСТВИЕ С ГОСУДАРСТВЕННЫМИ СЛУЖАЩИМИ.</a:t>
            </a:r>
          </a:p>
          <a:p>
            <a:pPr>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t>12.1.Компания воздерживается от оплаты любых расходов за Государственных служащих и их Близких родственников (или в их интересах) в целях получения коммерческих преимуществ в конкретных проектах Компании, в том числе расходов на транспорт, проживание, питание, развлечения, PR-кампании и т.п., или получение ими за счет Компании иной выгоды. </a:t>
            </a:r>
          </a:p>
          <a:p>
            <a:pPr>
              <a:spcBef>
                <a:spcPts val="0"/>
              </a:spcBef>
            </a:pPr>
            <a:endParaRPr lang="ru-RU" sz="1400" dirty="0"/>
          </a:p>
          <a:p>
            <a:pPr>
              <a:spcBef>
                <a:spcPts val="0"/>
              </a:spcBef>
            </a:pPr>
            <a:r>
              <a:rPr lang="ru-RU" sz="1400" dirty="0"/>
              <a:t>12.2.Не допускаются подарки от имени Компании Государственным служащим в любой форме, эквиваленте, в виде денежных средств, как наличных, так и безналичных, независимо от валюты.</a:t>
            </a:r>
          </a:p>
          <a:p>
            <a:pPr>
              <a:spcBef>
                <a:spcPts val="0"/>
              </a:spcBef>
            </a:pPr>
            <a:endParaRPr lang="ru-RU" sz="1400" dirty="0"/>
          </a:p>
          <a:p>
            <a:pPr>
              <a:spcBef>
                <a:spcPts val="0"/>
              </a:spcBef>
            </a:pPr>
            <a:r>
              <a:rPr lang="ru-RU" sz="1400" dirty="0"/>
              <a:t>12.3.Компания избегает приёма на работу действующих Государственных служащих. При приеме на работу бывших Государственных служащих и сотрудников Государственной организации или предприятия Компания должна удостовериться, что прием таких лиц не связан с коррупционными рисками (поскольку предложение о приеме на работу может являться одним из видов дачи Взятки). </a:t>
            </a:r>
          </a:p>
          <a:p>
            <a:pPr>
              <a:spcBef>
                <a:spcPts val="0"/>
              </a:spcBef>
            </a:pPr>
            <a:endParaRPr lang="ru-RU" sz="1400" dirty="0"/>
          </a:p>
          <a:p>
            <a:pPr>
              <a:spcBef>
                <a:spcPts val="0"/>
              </a:spcBef>
            </a:pPr>
            <a:r>
              <a:rPr lang="ru-RU" sz="1400" dirty="0"/>
              <a:t>12.4.Сотрудник, ответственный за ЭВБ должен быть незамедлительно уведомлен о факте приема на работу в Компанию действующих или бывших Государственных служащих и сотрудников Государственной организации, прекративших работу на государственной службе менее чем за 2 года до даты приема в Компанию. Кадровый отдел обязан по запросу Сотрудник, ответственный за ЭВБ предоставить перечень таких Сотрудников на текущую дату.</a:t>
            </a:r>
          </a:p>
          <a:p>
            <a:pPr>
              <a:spcBef>
                <a:spcPts val="0"/>
              </a:spcBef>
            </a:pPr>
            <a:endParaRPr lang="ru-RU" sz="1400" dirty="0"/>
          </a:p>
          <a:p>
            <a:pPr>
              <a:spcBef>
                <a:spcPts val="0"/>
              </a:spcBef>
            </a:pPr>
            <a:endParaRPr lang="ru-RU" sz="1400" dirty="0"/>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61507" y="1546447"/>
            <a:ext cx="5461000" cy="14134540"/>
          </a:xfrm>
        </p:spPr>
        <p:txBody>
          <a:bodyPr>
            <a:normAutofit/>
          </a:bodyPr>
          <a:lstStyle/>
          <a:p>
            <a:pPr>
              <a:spcBef>
                <a:spcPts val="0"/>
              </a:spcBef>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либо (</a:t>
            </a:r>
            <a:r>
              <a:rPr kumimoji="0" lang="ru-RU"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ii</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демонстрацией, продвижением либо предоставлением информации о продукции либо услугах; либо (</a:t>
            </a:r>
            <a:r>
              <a:rPr kumimoji="0" lang="ru-RU"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iii</a:t>
            </a: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исполнением договора.</a:t>
            </a:r>
          </a:p>
          <a:p>
            <a:pPr>
              <a:spcBef>
                <a:spcPts val="0"/>
              </a:spcBef>
            </a:pPr>
            <a:endParaRPr lang="ru-RU" sz="1400" dirty="0"/>
          </a:p>
          <a:p>
            <a:pPr>
              <a:spcBef>
                <a:spcPts val="0"/>
              </a:spcBef>
            </a:pPr>
            <a:r>
              <a:rPr lang="ru-RU" sz="1400" dirty="0"/>
              <a:t>7.2.Подарки, которые Сотрудники могут передавать или принимать от имени Компании, знаки делового гостеприимства, а также представительские расходы всегда должны соответствовать критериям, установленным в «Политике в отношении подарков, знаков гостеприимства и представительским расходам в АО «Фирма ЕВРОСЕРВИС», включая лимиты материальности и требования к их разумности, обоснованности, соразмерности и открытости, а также их соответствия Антикоррупционному законодательству.</a:t>
            </a:r>
          </a:p>
          <a:p>
            <a:pPr>
              <a:spcBef>
                <a:spcPts val="0"/>
              </a:spcBef>
            </a:pPr>
            <a:endParaRPr lang="ru-RU" sz="1400" dirty="0"/>
          </a:p>
          <a:p>
            <a:pPr>
              <a:spcBef>
                <a:spcPts val="0"/>
              </a:spcBef>
            </a:pPr>
            <a:r>
              <a:rPr lang="ru-RU" sz="1400" dirty="0"/>
              <a:t>7.3.При любых сомнениях в правомерности или этичности своих действий, связанных с принятием или дарением подарков, знаков делового гостеприимства, Сотрудник Компании обязан незамедлительно сообщить о данном факте Сотруднику, ответственному за ЭВБ и проконсультироваться с ним для принятия решения.</a:t>
            </a:r>
          </a:p>
          <a:p>
            <a:pPr>
              <a:spcBef>
                <a:spcPts val="0"/>
              </a:spcBef>
            </a:pPr>
            <a:endParaRPr lang="ru-RU" sz="1400" dirty="0"/>
          </a:p>
          <a:p>
            <a:pPr>
              <a:spcBef>
                <a:spcPts val="0"/>
              </a:spcBef>
            </a:pPr>
            <a:r>
              <a:rPr lang="ru-RU" sz="1400" dirty="0"/>
              <a:t>7.4.Не допускаются подарки и оказание знаков гостеприимства Государственным служащим в любой форме, эквиваленте, в виде денежных средств, как наличных, так и безналичных, независимо от валюты. Исключением могут быть знаки делового гостеприимства, оказываемые Специалистам здравоохранения в рамках проведения образовательных мероприятий согласно «Политике в отношении подарков, знаков гостеприимства и представительским расходам в АО «Фирма ЕВРОСЕРВИС», а также «Правилам взаимодействия со специалистами здравоохранения».</a:t>
            </a:r>
          </a:p>
          <a:p>
            <a:pPr>
              <a:spcBef>
                <a:spcPts val="0"/>
              </a:spcBef>
            </a:pPr>
            <a:endParaRPr lang="ru-RU" sz="1400" dirty="0"/>
          </a:p>
          <a:p>
            <a:pPr>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ВЗАИМОДЕЙСТВИЕ СО СПЕЦИАЛИСТАМИ ЗДРАВООХРАНЕНИЯ.</a:t>
            </a:r>
          </a:p>
          <a:p>
            <a:pPr>
              <a:spcBef>
                <a:spcPts val="0"/>
              </a:spcBef>
            </a:pPr>
            <a:endParaRPr lang="ru-RU" sz="1800" b="1"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t>8.1.В компании запрещено дарить подарки и организовывать развлекательные мероприятия для Специалистов здравоохранения. Подробная информация содержится в «Политике в отношении подарков, знаков гостеприимства и представительским расходам в АО «Фирма ЕВРОСЕРВИС» и Правилами взаимодействия со специалистами здравоохранения. </a:t>
            </a:r>
          </a:p>
          <a:p>
            <a:pPr>
              <a:spcBef>
                <a:spcPts val="0"/>
              </a:spcBef>
            </a:pPr>
            <a:endParaRPr lang="ru-RU" sz="1400" dirty="0"/>
          </a:p>
          <a:p>
            <a:pPr>
              <a:spcBef>
                <a:spcPts val="0"/>
              </a:spcBef>
            </a:pPr>
            <a:r>
              <a:rPr lang="ru-RU" sz="1400" dirty="0"/>
              <a:t>8.2.Компания может приглашать Специалистов здравоохранения для участия в научных, образовательных мероприятиях, проводимых или спонсируемых Компанией, для оказания содействия в обучении остальных специалистов системы здравоохранения по вопросам безопасности лекарственных средств и изделий медицинского назначения, для обмена научной информацией.</a:t>
            </a:r>
          </a:p>
          <a:p>
            <a:pPr>
              <a:spcBef>
                <a:spcPts val="0"/>
              </a:spcBef>
            </a:pPr>
            <a:endParaRPr lang="ru-RU" sz="1400" dirty="0"/>
          </a:p>
          <a:p>
            <a:pPr>
              <a:spcBef>
                <a:spcPts val="0"/>
              </a:spcBef>
            </a:pPr>
            <a:r>
              <a:rPr lang="ru-RU" sz="1400" dirty="0"/>
              <a:t>8.3.Решения относительно выбора или продолжения сотрудничества со Специалистами здравоохранения в качестве научных консультантов или лекторов должны основываться на строго определенных критериях, таких как общий опыт работы в медицине и деловая репутация, знания и опыт в определенной области медицины.</a:t>
            </a:r>
          </a:p>
          <a:p>
            <a:pPr>
              <a:spcBef>
                <a:spcPts val="0"/>
              </a:spcBef>
            </a:pPr>
            <a:endParaRPr lang="ru-RU" sz="1400" dirty="0"/>
          </a:p>
          <a:p>
            <a:pPr>
              <a:spcBef>
                <a:spcPts val="0"/>
              </a:spcBef>
            </a:pPr>
            <a:r>
              <a:rPr lang="ru-RU" sz="1400" dirty="0"/>
              <a:t>8.4.Консультантам или лекторам положено выплачивать вознаграждение в разумных размерах, соответствующее степени их профессионализма и объему оказанных услуг и основанное на справедливой рыночной цене.</a:t>
            </a:r>
          </a:p>
          <a:p>
            <a:pPr>
              <a:spcBef>
                <a:spcPts val="0"/>
              </a:spcBef>
            </a:pPr>
            <a:endParaRPr lang="ru-RU" sz="1400" dirty="0"/>
          </a:p>
          <a:p>
            <a:pPr>
              <a:spcBef>
                <a:spcPts val="0"/>
              </a:spcBef>
            </a:pPr>
            <a:endParaRPr lang="ru-RU" sz="1400" dirty="0"/>
          </a:p>
        </p:txBody>
      </p:sp>
      <p:sp>
        <p:nvSpPr>
          <p:cNvPr id="8" name="Овал 7">
            <a:extLst>
              <a:ext uri="{FF2B5EF4-FFF2-40B4-BE49-F238E27FC236}">
                <a16:creationId xmlns:a16="http://schemas.microsoft.com/office/drawing/2014/main" id="{18BE75A3-AB91-05FB-EB5E-4E0C48EA8EB1}"/>
              </a:ext>
            </a:extLst>
          </p:cNvPr>
          <p:cNvSpPr/>
          <p:nvPr/>
        </p:nvSpPr>
        <p:spPr>
          <a:xfrm>
            <a:off x="18700242" y="5069793"/>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3" name="Овал 2">
            <a:extLst>
              <a:ext uri="{FF2B5EF4-FFF2-40B4-BE49-F238E27FC236}">
                <a16:creationId xmlns:a16="http://schemas.microsoft.com/office/drawing/2014/main" id="{DC10C132-DBCE-1207-0D9C-31AA838A9791}"/>
              </a:ext>
            </a:extLst>
          </p:cNvPr>
          <p:cNvSpPr/>
          <p:nvPr/>
        </p:nvSpPr>
        <p:spPr>
          <a:xfrm>
            <a:off x="17679714" y="9608474"/>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 </a:t>
            </a:r>
          </a:p>
          <a:p>
            <a:r>
              <a:rPr lang="ru-RU" b="1" dirty="0">
                <a:solidFill>
                  <a:schemeClr val="accent1">
                    <a:lumMod val="50000"/>
                  </a:schemeClr>
                </a:solidFill>
                <a:latin typeface="Arial" panose="020B0604020202020204" pitchFamily="34" charset="0"/>
                <a:cs typeface="Arial" panose="020B0604020202020204" pitchFamily="34" charset="0"/>
              </a:rPr>
              <a:t>9</a:t>
            </a:r>
            <a:r>
              <a:rPr lang="ru-RU" sz="1800" b="1" dirty="0">
                <a:solidFill>
                  <a:schemeClr val="accent1">
                    <a:lumMod val="50000"/>
                  </a:schemeClr>
                </a:solidFill>
                <a:latin typeface="Arial" panose="020B0604020202020204" pitchFamily="34" charset="0"/>
                <a:cs typeface="Arial" panose="020B0604020202020204" pitchFamily="34" charset="0"/>
              </a:rPr>
              <a:t>. СОП-УО-014-02 «Политика в области регулирования конфликта интересов ЗАО «Фирма «ЕВРОСЕРВИС»</a:t>
            </a:r>
          </a:p>
          <a:p>
            <a:endParaRPr lang="ru-RU" sz="1800" b="1" dirty="0">
              <a:solidFill>
                <a:schemeClr val="accent1">
                  <a:lumMod val="50000"/>
                </a:schemeClr>
              </a:solidFill>
              <a:latin typeface="Arial" panose="020B0604020202020204" pitchFamily="34" charset="0"/>
              <a:cs typeface="Arial" panose="020B0604020202020204" pitchFamily="34" charset="0"/>
            </a:endParaRPr>
          </a:p>
        </p:txBody>
      </p:sp>
      <p:sp>
        <p:nvSpPr>
          <p:cNvPr id="4" name="Овал 3">
            <a:extLst>
              <a:ext uri="{FF2B5EF4-FFF2-40B4-BE49-F238E27FC236}">
                <a16:creationId xmlns:a16="http://schemas.microsoft.com/office/drawing/2014/main" id="{3508E412-1A6C-5C04-D8C6-953BEC04ED19}"/>
              </a:ext>
            </a:extLst>
          </p:cNvPr>
          <p:cNvSpPr/>
          <p:nvPr/>
        </p:nvSpPr>
        <p:spPr>
          <a:xfrm>
            <a:off x="18684158" y="5069792"/>
            <a:ext cx="5501300" cy="5401339"/>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b="1" dirty="0">
                <a:solidFill>
                  <a:schemeClr val="accent1">
                    <a:lumMod val="50000"/>
                  </a:schemeClr>
                </a:solidFill>
                <a:latin typeface="Arial" panose="020B0604020202020204" pitchFamily="34" charset="0"/>
                <a:cs typeface="Arial" panose="020B0604020202020204" pitchFamily="34" charset="0"/>
              </a:rPr>
              <a:t>ПОЛОЖЕНИЯ</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8. Правила взаимодействия со специалистами здравоохранения. </a:t>
            </a:r>
          </a:p>
          <a:p>
            <a:endParaRPr lang="ru-RU" sz="1800" b="1" dirty="0">
              <a:solidFill>
                <a:schemeClr val="accent1">
                  <a:lumMod val="50000"/>
                </a:schemeClr>
              </a:solidFill>
              <a:latin typeface="Arial" panose="020B0604020202020204" pitchFamily="34" charset="0"/>
              <a:cs typeface="Arial" panose="020B0604020202020204" pitchFamily="34" charset="0"/>
            </a:endParaRPr>
          </a:p>
          <a:p>
            <a:r>
              <a:rPr lang="ru-RU" sz="1800" b="1" dirty="0">
                <a:solidFill>
                  <a:schemeClr val="accent1">
                    <a:lumMod val="50000"/>
                  </a:schemeClr>
                </a:solidFill>
                <a:latin typeface="Arial" panose="020B0604020202020204" pitchFamily="34" charset="0"/>
                <a:cs typeface="Arial" panose="020B0604020202020204" pitchFamily="34" charset="0"/>
              </a:rPr>
              <a:t>ИНФОРМАЦИОННЫЕ РЕСУРСЫ</a:t>
            </a:r>
          </a:p>
          <a:p>
            <a:r>
              <a:rPr lang="ru-RU" sz="1800" b="1" dirty="0">
                <a:solidFill>
                  <a:schemeClr val="accent1">
                    <a:lumMod val="50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Веб-сайт «</a:t>
            </a:r>
            <a:r>
              <a:rPr lang="en-US" sz="1800" b="1" dirty="0">
                <a:solidFill>
                  <a:schemeClr val="accent1">
                    <a:lumMod val="50000"/>
                  </a:schemeClr>
                </a:solidFill>
                <a:latin typeface="Arial" panose="020B0604020202020204" pitchFamily="34" charset="0"/>
                <a:cs typeface="Arial" panose="020B0604020202020204" pitchFamily="34" charset="0"/>
              </a:rPr>
              <a:t>eConnect</a:t>
            </a:r>
            <a:r>
              <a:rPr lang="ru-RU" sz="1800" b="1" dirty="0">
                <a:solidFill>
                  <a:schemeClr val="accent1">
                    <a:lumMod val="50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sz="1800" b="1" dirty="0">
                <a:solidFill>
                  <a:schemeClr val="accent1">
                    <a:lumMod val="50000"/>
                  </a:schemeClr>
                </a:solidFill>
                <a:latin typeface="Arial" panose="020B0604020202020204" pitchFamily="34" charset="0"/>
                <a:cs typeface="Arial" panose="020B0604020202020204" pitchFamily="34" charset="0"/>
              </a:rPr>
              <a:t>Модуль «Этическое ведение бизнеса»</a:t>
            </a:r>
            <a:endParaRPr lang="ru-RU" dirty="0"/>
          </a:p>
        </p:txBody>
      </p:sp>
    </p:spTree>
    <p:extLst>
      <p:ext uri="{BB962C8B-B14F-4D97-AF65-F5344CB8AC3E}">
        <p14:creationId xmlns:p14="http://schemas.microsoft.com/office/powerpoint/2010/main" val="82213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0F3C5846-170F-472F-72CC-4A565EF37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0" y="-1"/>
            <a:ext cx="6351373" cy="16559212"/>
          </a:xfrm>
          <a:prstGeom prst="rect">
            <a:avLst/>
          </a:prstGeom>
        </p:spPr>
      </p:pic>
      <p:sp>
        <p:nvSpPr>
          <p:cNvPr id="2" name="Текст 1">
            <a:extLst>
              <a:ext uri="{FF2B5EF4-FFF2-40B4-BE49-F238E27FC236}">
                <a16:creationId xmlns:a16="http://schemas.microsoft.com/office/drawing/2014/main" id="{8B7190BE-D4BF-EE23-3718-39C28A66C2C6}"/>
              </a:ext>
            </a:extLst>
          </p:cNvPr>
          <p:cNvSpPr>
            <a:spLocks noGrp="1"/>
          </p:cNvSpPr>
          <p:nvPr>
            <p:ph type="body" idx="13"/>
          </p:nvPr>
        </p:nvSpPr>
        <p:spPr>
          <a:xfrm>
            <a:off x="6435063" y="1402702"/>
            <a:ext cx="5461000" cy="15896757"/>
          </a:xfrm>
        </p:spPr>
        <p:txBody>
          <a:bodyPr>
            <a:normAutofit/>
          </a:bodyPr>
          <a:lstStyle/>
          <a:p>
            <a:pPr marL="0" marR="0" lvl="0" indent="0" algn="l" defTabSz="22079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12.5.Более подробная информация описана во внутреннем документе компании «Политика в области регулирования конфликта интересов АО «Фирма ЕВРОСЕРВИС».</a:t>
            </a:r>
          </a:p>
          <a:p>
            <a:pPr>
              <a:spcBef>
                <a:spcPts val="0"/>
              </a:spcBef>
            </a:pPr>
            <a:endPar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8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ВЗАИМОДЕЙСТВИЕ С СОТРУДНИКАМИ.</a:t>
            </a:r>
            <a:endParaRPr lang="ru-RU" sz="1800" dirty="0"/>
          </a:p>
          <a:p>
            <a:pPr>
              <a:spcBef>
                <a:spcPts val="0"/>
              </a:spcBef>
            </a:pPr>
            <a:endParaRPr lang="ru-RU" sz="1400" dirty="0"/>
          </a:p>
          <a:p>
            <a:pPr>
              <a:spcBef>
                <a:spcPts val="0"/>
              </a:spcBef>
            </a:pPr>
            <a:r>
              <a:rPr lang="ru-RU" sz="1400" dirty="0"/>
              <a:t>13.1.Компания требует от своих Сотрудников соблюдения настоящей Политики, информируя их о ключевых принципах, требованиях и санкциях за нарушения и включая их в должностные обязанности работников Компании.</a:t>
            </a:r>
          </a:p>
          <a:p>
            <a:pPr>
              <a:spcBef>
                <a:spcPts val="0"/>
              </a:spcBef>
            </a:pPr>
            <a:endParaRPr lang="ru-RU" sz="1400" dirty="0"/>
          </a:p>
          <a:p>
            <a:pPr>
              <a:spcBef>
                <a:spcPts val="0"/>
              </a:spcBef>
            </a:pPr>
            <a:r>
              <a:rPr lang="ru-RU" sz="1400" dirty="0"/>
              <a:t>13.2.О любых подозрениях или сомнениях в отношении потенциального нарушения данной Политики Сотрудники могут сообщить своему непосредственному руководителю и Сотруднику, ответственному за ЭВБ.</a:t>
            </a:r>
          </a:p>
          <a:p>
            <a:pPr>
              <a:spcBef>
                <a:spcPts val="0"/>
              </a:spcBef>
            </a:pPr>
            <a:endParaRPr lang="ru-RU" sz="1400" dirty="0"/>
          </a:p>
          <a:p>
            <a:pPr>
              <a:spcBef>
                <a:spcPts val="0"/>
              </a:spcBef>
            </a:pPr>
            <a:r>
              <a:rPr lang="ru-RU" sz="1400" dirty="0"/>
              <a:t>13.3.Для формирования надлежащего уровня антикоррупционной культуры с новыми Сотрудниками проводится вводный тренинг по положениям настоящей Политики и связанных с ней документов не позднее 2 недель с даты приёма на работу, а для действующих Сотрудников проводятся периодические информационные семинары в очной и/или дистанционной форме не реже 1 раза в год.</a:t>
            </a:r>
          </a:p>
          <a:p>
            <a:pPr>
              <a:spcBef>
                <a:spcPts val="0"/>
              </a:spcBef>
            </a:pPr>
            <a:endParaRPr lang="ru-RU" sz="1400" dirty="0"/>
          </a:p>
          <a:p>
            <a:pPr>
              <a:spcBef>
                <a:spcPts val="0"/>
              </a:spcBef>
            </a:pPr>
            <a:r>
              <a:rPr lang="ru-RU" sz="1400" dirty="0"/>
              <a:t>13.4.Сотрудник, ответственный за ЭВБ ведет реестр Сотрудников, прошедших тренинг, с указанием даты прохождения такого тренинга.</a:t>
            </a:r>
          </a:p>
          <a:p>
            <a:pPr>
              <a:spcBef>
                <a:spcPts val="0"/>
              </a:spcBef>
            </a:pPr>
            <a:endParaRPr lang="ru-RU" sz="1400" dirty="0"/>
          </a:p>
          <a:p>
            <a:pPr>
              <a:spcBef>
                <a:spcPts val="0"/>
              </a:spcBef>
            </a:pPr>
            <a:r>
              <a:rPr lang="ru-RU" sz="1400" dirty="0"/>
              <a:t>13.5.После проведенных тренингов и семинаров Сотрудники проходят тесты, результаты которых хранятся у Сотрудника, ответственного за ЭВБ и могут быть предоставлены по запросу.</a:t>
            </a:r>
          </a:p>
          <a:p>
            <a:pPr>
              <a:spcBef>
                <a:spcPts val="0"/>
              </a:spcBef>
            </a:pPr>
            <a:endParaRPr lang="ru-RU" sz="1400" dirty="0"/>
          </a:p>
          <a:p>
            <a:pPr>
              <a:spcBef>
                <a:spcPts val="0"/>
              </a:spcBef>
            </a:pPr>
            <a:r>
              <a:rPr lang="ru-RU" sz="1800" b="1" dirty="0">
                <a:solidFill>
                  <a:schemeClr val="accent1">
                    <a:lumMod val="50000"/>
                  </a:schemeClr>
                </a:solidFill>
                <a:ea typeface="Times New Roman" panose="02020603050405020304" pitchFamily="18" charset="0"/>
              </a:rPr>
              <a:t>ВЕДЕНИЕ БУХГАЛТЕРСКИХ КНИГ И ЗАПИСЕЙ.</a:t>
            </a:r>
          </a:p>
          <a:p>
            <a:pPr>
              <a:spcBef>
                <a:spcPts val="0"/>
              </a:spcBef>
            </a:pPr>
            <a:endParaRPr lang="ru-RU" sz="1800" b="1" dirty="0">
              <a:solidFill>
                <a:schemeClr val="accent1">
                  <a:lumMod val="50000"/>
                </a:schemeClr>
              </a:solidFill>
              <a:ea typeface="Times New Roman" panose="02020603050405020304" pitchFamily="18" charset="0"/>
            </a:endParaRPr>
          </a:p>
          <a:p>
            <a:pPr>
              <a:spcBef>
                <a:spcPts val="0"/>
              </a:spcBef>
            </a:pPr>
            <a:r>
              <a:rPr lang="ru-RU" sz="1400" dirty="0"/>
              <a:t>14.1.Компания строго соблюдает требования применимого законодательства, включая Антикоррупционное законодательство и правила, применимые к ведению учета и отчетности. В Компании приняты управленческие и бухгалтерские методы, которые в полной мере обеспечивают прозрачность, достоверность, точность и полноту всех отчетных документов и сведений.</a:t>
            </a:r>
          </a:p>
          <a:p>
            <a:pPr>
              <a:spcBef>
                <a:spcPts val="0"/>
              </a:spcBef>
            </a:pPr>
            <a:endParaRPr lang="ru-RU" sz="1400" dirty="0"/>
          </a:p>
          <a:p>
            <a:pPr>
              <a:spcBef>
                <a:spcPts val="0"/>
              </a:spcBef>
            </a:pPr>
            <a:r>
              <a:rPr lang="ru-RU" sz="1400" dirty="0"/>
              <a:t>14.2.Все финансовые операции должны быть аккуратно, правильно и с достаточным уровнем детализации отражены в бухгалтерском учете Компании, задокументированы и доступны для проверки. </a:t>
            </a:r>
          </a:p>
          <a:p>
            <a:pPr>
              <a:spcBef>
                <a:spcPts val="0"/>
              </a:spcBef>
            </a:pPr>
            <a:endParaRPr lang="ru-RU" sz="1400" dirty="0"/>
          </a:p>
          <a:p>
            <a:pPr>
              <a:spcBef>
                <a:spcPts val="0"/>
              </a:spcBef>
            </a:pPr>
            <a:r>
              <a:rPr lang="ru-RU" sz="1400" dirty="0"/>
              <a:t>14.3.В Компании назначены Сотрудники, несущие ответственность, предусмотренную применимым законодательством, за подготовку и предоставление полной и достоверной бухгалтерской отчетности в установленные применимым законодательством сроки.</a:t>
            </a:r>
          </a:p>
          <a:p>
            <a:pPr>
              <a:spcBef>
                <a:spcPts val="0"/>
              </a:spcBef>
            </a:pPr>
            <a:endParaRPr lang="ru-RU" sz="1400" dirty="0"/>
          </a:p>
          <a:p>
            <a:pPr>
              <a:spcBef>
                <a:spcPts val="0"/>
              </a:spcBef>
            </a:pPr>
            <a:r>
              <a:rPr lang="ru-RU" sz="1400" dirty="0"/>
              <a:t>14.4.Искажение или фальсификация бухгалтерской отчетности Компании строго запрещены и расцениваются как мошенничество. </a:t>
            </a:r>
          </a:p>
          <a:p>
            <a:pPr>
              <a:spcBef>
                <a:spcPts val="0"/>
              </a:spcBef>
            </a:pPr>
            <a:endParaRPr lang="ru-RU" sz="1400" dirty="0"/>
          </a:p>
          <a:p>
            <a:pPr>
              <a:spcBef>
                <a:spcPts val="0"/>
              </a:spcBef>
            </a:pPr>
            <a:r>
              <a:rPr lang="ru-RU" sz="1400" dirty="0"/>
              <a:t>14.5.Во избежание коррупционных рисков Сотрудникам и Членам органов управления Компании запрещено: </a:t>
            </a:r>
          </a:p>
          <a:p>
            <a:pPr>
              <a:spcBef>
                <a:spcPts val="0"/>
              </a:spcBef>
            </a:pPr>
            <a:endParaRPr lang="ru-RU" sz="1400" dirty="0"/>
          </a:p>
          <a:p>
            <a:pPr>
              <a:spcBef>
                <a:spcPts val="0"/>
              </a:spcBef>
            </a:pPr>
            <a:r>
              <a:rPr lang="ru-RU" sz="1400" dirty="0"/>
              <a:t>•вносить в отчетные документы ложные или вводящие в заблуждение записи;</a:t>
            </a:r>
          </a:p>
          <a:p>
            <a:pPr>
              <a:spcBef>
                <a:spcPts val="0"/>
              </a:spcBef>
            </a:pPr>
            <a:endParaRPr lang="ru-RU" sz="1400" dirty="0"/>
          </a:p>
        </p:txBody>
      </p:sp>
      <p:sp>
        <p:nvSpPr>
          <p:cNvPr id="3" name="Текст 2">
            <a:extLst>
              <a:ext uri="{FF2B5EF4-FFF2-40B4-BE49-F238E27FC236}">
                <a16:creationId xmlns:a16="http://schemas.microsoft.com/office/drawing/2014/main" id="{0D518282-0035-D0DF-AD98-84F4FCB7F773}"/>
              </a:ext>
            </a:extLst>
          </p:cNvPr>
          <p:cNvSpPr>
            <a:spLocks noGrp="1"/>
          </p:cNvSpPr>
          <p:nvPr>
            <p:ph type="body" idx="14"/>
          </p:nvPr>
        </p:nvSpPr>
        <p:spPr>
          <a:xfrm>
            <a:off x="12505994" y="1402703"/>
            <a:ext cx="5461000" cy="14414472"/>
          </a:xfrm>
        </p:spPr>
        <p:txBody>
          <a:bodyPr>
            <a:normAutofit/>
          </a:bodyPr>
          <a:lstStyle/>
          <a:p>
            <a:pPr marL="0" marR="0" lvl="0" indent="0" algn="l" defTabSz="22079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•заключать фиктивные (мнимые, притворные) сделки и внедоговорные соглашения.</a:t>
            </a:r>
          </a:p>
          <a:p>
            <a:pPr>
              <a:lnSpc>
                <a:spcPct val="110000"/>
              </a:lnSpc>
              <a:spcBef>
                <a:spcPts val="0"/>
              </a:spcBef>
            </a:pPr>
            <a:endParaRPr lang="ru-RU" sz="1400" dirty="0">
              <a:effectLst/>
              <a:ea typeface="Times New Roman" panose="02020603050405020304" pitchFamily="18" charset="0"/>
            </a:endParaRPr>
          </a:p>
          <a:p>
            <a:pPr>
              <a:lnSpc>
                <a:spcPct val="110000"/>
              </a:lnSpc>
              <a:spcBef>
                <a:spcPts val="0"/>
              </a:spcBef>
            </a:pPr>
            <a:r>
              <a:rPr lang="ru-RU" sz="1400" dirty="0">
                <a:effectLst/>
                <a:ea typeface="Times New Roman" panose="02020603050405020304" pitchFamily="18" charset="0"/>
              </a:rPr>
              <a:t>14.6.Не допускается внесение недостоверных или искусственных записей в отчетность Компании, независимо для каких целей. Ни при каких обстоятельствах не допускается ведение неформальной бухгалтерии для упрощения или сокрытия неподобающих платежей. Кроме того, личные средства не могут быть использованы для осуществления действий, запрещенных настоящей Политикой.</a:t>
            </a:r>
          </a:p>
          <a:p>
            <a:pPr>
              <a:lnSpc>
                <a:spcPct val="110000"/>
              </a:lnSpc>
              <a:spcBef>
                <a:spcPts val="0"/>
              </a:spcBef>
            </a:pPr>
            <a:endParaRPr lang="ru-RU" sz="1400" dirty="0">
              <a:effectLst/>
              <a:ea typeface="Times New Roman" panose="02020603050405020304" pitchFamily="18" charset="0"/>
            </a:endParaRPr>
          </a:p>
          <a:p>
            <a:pPr>
              <a:lnSpc>
                <a:spcPct val="110000"/>
              </a:lnSpc>
              <a:spcBef>
                <a:spcPts val="0"/>
              </a:spcBef>
            </a:pPr>
            <a:r>
              <a:rPr lang="ru-RU" sz="1400" dirty="0">
                <a:effectLst/>
                <a:ea typeface="Times New Roman" panose="02020603050405020304" pitchFamily="18" charset="0"/>
              </a:rPr>
              <a:t>14.7.Сведения об операциях и коммерческих взаимоотношениях, которые могут быть объектом регулирования Антикоррупционного законодательства, должны храниться у Компании не менее пяти лет, если более длительный срок не предусмотрен применимым законодательством и внутренними нормативными документами. К такой информации относятся: первичная документация, финансовая, бухгалтерская отчетность и другие документы, фиксирующие факты коммерческих взаимоотношений. К существующим формам документов по учету расходов должны прилагаться первичные документы (договоры, счета, чеки, платежные поручения и т.д.), а в самих формах должна содержаться как минимум следующая информация: сумма понесенных расходов; цель произведенных расходов; имена физических лиц и юридических лиц, к которым относятся такие расходы.</a:t>
            </a:r>
          </a:p>
          <a:p>
            <a:pPr>
              <a:lnSpc>
                <a:spcPct val="110000"/>
              </a:lnSpc>
              <a:spcBef>
                <a:spcPts val="0"/>
              </a:spcBef>
            </a:pPr>
            <a:endParaRPr lang="ru-RU" sz="1400" dirty="0">
              <a:effectLst/>
              <a:ea typeface="Times New Roman" panose="02020603050405020304" pitchFamily="18" charset="0"/>
            </a:endParaRPr>
          </a:p>
          <a:p>
            <a:pPr>
              <a:lnSpc>
                <a:spcPct val="110000"/>
              </a:lnSpc>
              <a:spcBef>
                <a:spcPts val="0"/>
              </a:spcBef>
            </a:pPr>
            <a:r>
              <a:rPr lang="ru-RU" sz="1800" b="1" dirty="0">
                <a:solidFill>
                  <a:schemeClr val="accent1">
                    <a:lumMod val="50000"/>
                  </a:schemeClr>
                </a:solidFill>
                <a:ea typeface="Times New Roman" panose="02020603050405020304" pitchFamily="18" charset="0"/>
              </a:rPr>
              <a:t>ИНФОРМИРОВАНИЕ О СЛУЧАЯХ НАРУШЕНИЙ.</a:t>
            </a:r>
          </a:p>
          <a:p>
            <a:pPr>
              <a:lnSpc>
                <a:spcPct val="110000"/>
              </a:lnSpc>
              <a:spcBef>
                <a:spcPts val="0"/>
              </a:spcBef>
            </a:pPr>
            <a:endParaRPr lang="ru-RU" sz="1400" b="1" dirty="0">
              <a:solidFill>
                <a:schemeClr val="accent1">
                  <a:lumMod val="50000"/>
                </a:schemeClr>
              </a:solidFill>
              <a:ea typeface="Times New Roman" panose="02020603050405020304" pitchFamily="18" charset="0"/>
            </a:endParaRPr>
          </a:p>
          <a:p>
            <a:pPr>
              <a:lnSpc>
                <a:spcPct val="110000"/>
              </a:lnSpc>
              <a:spcBef>
                <a:spcPts val="0"/>
              </a:spcBef>
            </a:pPr>
            <a:r>
              <a:rPr lang="ru-RU" sz="1400" dirty="0">
                <a:effectLst/>
                <a:ea typeface="Times New Roman" panose="02020603050405020304" pitchFamily="18" charset="0"/>
              </a:rPr>
              <a:t>15.1.Компания поощряет открытое взаимодействие. Сообщения о нарушениях Политики (или возможных нарушениях) или о любых сомнениях, вопросах или опасениях, которые есть у Сотрудников касательно вопросов Коррупции, должны быть в обязательном порядке доведены до сведения Сотрудник, ответственный за ЭВБ. </a:t>
            </a:r>
          </a:p>
          <a:p>
            <a:pPr>
              <a:lnSpc>
                <a:spcPct val="110000"/>
              </a:lnSpc>
              <a:spcBef>
                <a:spcPts val="0"/>
              </a:spcBef>
            </a:pPr>
            <a:r>
              <a:rPr lang="ru-RU" sz="1400" dirty="0">
                <a:effectLst/>
                <a:ea typeface="Times New Roman" panose="02020603050405020304" pitchFamily="18" charset="0"/>
              </a:rPr>
              <a:t>Любой Сотрудник в случае появления сомнений в правомерности или в соответствии целям, принципам и требованиям Политики своих действий, а также действий, бездействия или предложений других Сотрудников, Контрагентов или иных лиц, которые взаимодействуют с Компанией, должен незамедлительно сообщить об этом:</a:t>
            </a:r>
          </a:p>
          <a:p>
            <a:pPr>
              <a:lnSpc>
                <a:spcPct val="110000"/>
              </a:lnSpc>
              <a:spcBef>
                <a:spcPts val="0"/>
              </a:spcBef>
            </a:pPr>
            <a:r>
              <a:rPr lang="ru-RU" sz="1400" dirty="0">
                <a:effectLst/>
                <a:ea typeface="Times New Roman" panose="02020603050405020304" pitchFamily="18" charset="0"/>
              </a:rPr>
              <a:t>своему непосредственному руководителю;</a:t>
            </a:r>
          </a:p>
          <a:p>
            <a:pPr>
              <a:lnSpc>
                <a:spcPct val="110000"/>
              </a:lnSpc>
              <a:spcBef>
                <a:spcPts val="0"/>
              </a:spcBef>
            </a:pPr>
            <a:r>
              <a:rPr lang="ru-RU" sz="1400" dirty="0">
                <a:effectLst/>
                <a:ea typeface="Times New Roman" panose="02020603050405020304" pitchFamily="18" charset="0"/>
              </a:rPr>
              <a:t>Сотруднику, ответственному за ЭВБ напрямую или через почтовый ящик </a:t>
            </a:r>
            <a:r>
              <a:rPr lang="ru-RU" sz="1400" dirty="0">
                <a:effectLst/>
                <a:ea typeface="Times New Roman" panose="02020603050405020304" pitchFamily="18" charset="0"/>
                <a:hlinkClick r:id="rId3"/>
              </a:rPr>
              <a:t>compliance@euro-service.ru</a:t>
            </a:r>
            <a:r>
              <a:rPr lang="ru-RU" sz="1400" dirty="0">
                <a:effectLst/>
                <a:ea typeface="Times New Roman" panose="02020603050405020304" pitchFamily="18" charset="0"/>
              </a:rPr>
              <a:t>.</a:t>
            </a:r>
          </a:p>
          <a:p>
            <a:pPr>
              <a:lnSpc>
                <a:spcPct val="110000"/>
              </a:lnSpc>
              <a:spcBef>
                <a:spcPts val="0"/>
              </a:spcBef>
            </a:pPr>
            <a:endParaRPr lang="ru-RU" sz="1400" dirty="0">
              <a:effectLst/>
              <a:ea typeface="Times New Roman" panose="02020603050405020304" pitchFamily="18" charset="0"/>
            </a:endParaRPr>
          </a:p>
          <a:p>
            <a:pPr>
              <a:lnSpc>
                <a:spcPct val="110000"/>
              </a:lnSpc>
              <a:spcBef>
                <a:spcPts val="0"/>
              </a:spcBef>
            </a:pPr>
            <a:r>
              <a:rPr lang="ru-RU" sz="1400" dirty="0">
                <a:effectLst/>
                <a:ea typeface="Times New Roman" panose="02020603050405020304" pitchFamily="18" charset="0"/>
              </a:rPr>
              <a:t>15.2.Компания заявляет о том, что ни один Сотрудник не будет подвергнут санкциям (в том числе уволен, понижен в должности, лишен премии) если он сообщил о предполагаемом факте Коррупции, либо если он отказался дать или получить Взятку, совершить Коммерческий подкуп или оказать посредничество во Взяточничестве, в том числе, если в результате такого отказа у Компании возникла упущенная выгода или не были получены коммерческие и конкурентные преимущества. Любое сообщение будет рассмотрено на конфиденциальной основе.</a:t>
            </a:r>
          </a:p>
          <a:p>
            <a:pPr>
              <a:lnSpc>
                <a:spcPct val="110000"/>
              </a:lnSpc>
              <a:spcBef>
                <a:spcPts val="0"/>
              </a:spcBef>
            </a:pPr>
            <a:endParaRPr lang="ru-RU" sz="1400" dirty="0">
              <a:effectLst/>
              <a:ea typeface="Times New Roman" panose="02020603050405020304" pitchFamily="18" charset="0"/>
            </a:endParaRPr>
          </a:p>
          <a:p>
            <a:pPr>
              <a:lnSpc>
                <a:spcPct val="110000"/>
              </a:lnSpc>
              <a:spcBef>
                <a:spcPts val="0"/>
              </a:spcBef>
            </a:pPr>
            <a:r>
              <a:rPr lang="ru-RU" sz="1400" dirty="0">
                <a:effectLst/>
                <a:ea typeface="Times New Roman" panose="02020603050405020304" pitchFamily="18" charset="0"/>
              </a:rPr>
              <a:t>15.3.Компания гарантирует внимательное, объективное и</a:t>
            </a:r>
          </a:p>
        </p:txBody>
      </p:sp>
      <p:sp>
        <p:nvSpPr>
          <p:cNvPr id="4" name="Текст 3">
            <a:extLst>
              <a:ext uri="{FF2B5EF4-FFF2-40B4-BE49-F238E27FC236}">
                <a16:creationId xmlns:a16="http://schemas.microsoft.com/office/drawing/2014/main" id="{04F2A5F4-FD99-CDF0-75CB-F52C6D4F9605}"/>
              </a:ext>
            </a:extLst>
          </p:cNvPr>
          <p:cNvSpPr>
            <a:spLocks noGrp="1"/>
          </p:cNvSpPr>
          <p:nvPr>
            <p:ph type="body" idx="15"/>
          </p:nvPr>
        </p:nvSpPr>
        <p:spPr>
          <a:xfrm>
            <a:off x="18401827" y="1402701"/>
            <a:ext cx="5461000" cy="15156509"/>
          </a:xfrm>
        </p:spPr>
        <p:txBody>
          <a:bodyPr>
            <a:normAutofit/>
          </a:bodyPr>
          <a:lstStyle/>
          <a:p>
            <a:pPr marL="0" marR="0" lvl="0" indent="0" algn="l" defTabSz="220791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компетентное рассмотрение поступивших обращений. Никакие меры не будут применены к Сотрудникам без проведения должного служебного расследования.</a:t>
            </a:r>
          </a:p>
          <a:p>
            <a:pPr lvl="0">
              <a:spcBef>
                <a:spcPts val="0"/>
              </a:spcBef>
            </a:pPr>
            <a:endParaRPr lang="ru-RU" sz="1400" dirty="0">
              <a:effectLst/>
              <a:ea typeface="Times New Roman" panose="02020603050405020304" pitchFamily="18" charset="0"/>
            </a:endParaRPr>
          </a:p>
          <a:p>
            <a:pPr lvl="0">
              <a:spcBef>
                <a:spcPts val="0"/>
              </a:spcBef>
            </a:pPr>
            <a:r>
              <a:rPr lang="ru-RU" sz="1400" dirty="0">
                <a:effectLst/>
                <a:ea typeface="Times New Roman" panose="02020603050405020304" pitchFamily="18" charset="0"/>
              </a:rPr>
              <a:t>15.4.Сотрудники должны всемерно содействовать расследованию нарушений, предоставлять материалы и документы, необходимые для проверки обстоятельств нарушения.</a:t>
            </a:r>
          </a:p>
          <a:p>
            <a:pPr lvl="0">
              <a:spcBef>
                <a:spcPts val="0"/>
              </a:spcBef>
            </a:pPr>
            <a:r>
              <a:rPr lang="ru-RU" sz="1400" dirty="0">
                <a:effectLst/>
                <a:ea typeface="Times New Roman" panose="02020603050405020304" pitchFamily="18" charset="0"/>
              </a:rPr>
              <a:t>15.5.Если опасения Сотрудника связаны с конкретной сделкой или операцией, он не должен заключать или совершать такую сделку или операцию до получения консультации от Сотрудник, ответственный за ЭВБ.</a:t>
            </a:r>
          </a:p>
          <a:p>
            <a:pPr lvl="0">
              <a:lnSpc>
                <a:spcPct val="120000"/>
              </a:lnSpc>
              <a:spcBef>
                <a:spcPts val="0"/>
              </a:spcBef>
            </a:pPr>
            <a:endParaRPr lang="ru-RU" sz="1400" dirty="0">
              <a:effectLst/>
              <a:ea typeface="Times New Roman" panose="02020603050405020304" pitchFamily="18" charset="0"/>
            </a:endParaRPr>
          </a:p>
          <a:p>
            <a:pPr>
              <a:lnSpc>
                <a:spcPct val="120000"/>
              </a:lnSpc>
              <a:spcBef>
                <a:spcPts val="0"/>
              </a:spcBef>
            </a:pPr>
            <a:r>
              <a:rPr lang="ru-RU" sz="1800" b="1" dirty="0">
                <a:solidFill>
                  <a:schemeClr val="accent1">
                    <a:lumMod val="50000"/>
                  </a:schemeClr>
                </a:solidFill>
                <a:ea typeface="Times New Roman" panose="02020603050405020304" pitchFamily="18" charset="0"/>
              </a:rPr>
              <a:t>ОТВЕТСТВЕННОСТЬ ЗА НЕИСПОЛНЕНИЕ (НЕНАДЛЕЖАЩЕЕ ИСПОЛНЕНИЕ) НАСТОЯЩЕЙ ПОЛИТИКИ.</a:t>
            </a:r>
          </a:p>
          <a:p>
            <a:pPr>
              <a:lnSpc>
                <a:spcPct val="120000"/>
              </a:lnSpc>
              <a:spcBef>
                <a:spcPts val="0"/>
              </a:spcBef>
            </a:pPr>
            <a:endParaRPr lang="ru-RU" sz="1400" b="1" dirty="0">
              <a:solidFill>
                <a:schemeClr val="accent1">
                  <a:lumMod val="50000"/>
                </a:schemeClr>
              </a:solidFill>
              <a:ea typeface="Times New Roman" panose="02020603050405020304" pitchFamily="18" charset="0"/>
            </a:endParaRPr>
          </a:p>
          <a:p>
            <a:pPr lvl="0">
              <a:spcBef>
                <a:spcPts val="0"/>
              </a:spcBef>
            </a:pPr>
            <a:r>
              <a:rPr lang="ru-RU" sz="1400" dirty="0">
                <a:effectLst/>
                <a:ea typeface="Times New Roman" panose="02020603050405020304" pitchFamily="18" charset="0"/>
              </a:rPr>
              <a:t>16.1.Все Сотрудники Компании, независимо от занимаемой должности, несут ответственность, предусмотренную действующим законодательством Российской Федерации и других стран присутствия Компании, за соблюдение принципов и требований настоящей Политики, а также за действия (бездействие) подчиненных им лиц, нарушающие эти принципы и требования.</a:t>
            </a:r>
          </a:p>
          <a:p>
            <a:pPr lvl="0">
              <a:spcBef>
                <a:spcPts val="0"/>
              </a:spcBef>
            </a:pPr>
            <a:endParaRPr lang="ru-RU" sz="1400" dirty="0">
              <a:effectLst/>
              <a:ea typeface="Times New Roman" panose="02020603050405020304" pitchFamily="18" charset="0"/>
            </a:endParaRPr>
          </a:p>
          <a:p>
            <a:pPr lvl="0">
              <a:spcBef>
                <a:spcPts val="0"/>
              </a:spcBef>
            </a:pPr>
            <a:r>
              <a:rPr lang="ru-RU" sz="1400" dirty="0">
                <a:effectLst/>
                <a:ea typeface="Times New Roman" panose="02020603050405020304" pitchFamily="18" charset="0"/>
              </a:rPr>
              <a:t>16.2.Лица, виновные в нарушении требований настоящей Политики, могут быть привлечены к дисциплинарной, административной, гражданско-правовой или уголовной ответственности по инициативе Компании, правоохранительных органов или иных лиц в порядке и по основаниям, предусмотренным релевантным законодательством и внутренними нормативными документами Компании. </a:t>
            </a:r>
          </a:p>
          <a:p>
            <a:pPr lvl="0">
              <a:spcBef>
                <a:spcPts val="0"/>
              </a:spcBef>
            </a:pPr>
            <a:endParaRPr lang="ru-RU" sz="1400" dirty="0">
              <a:effectLst/>
              <a:ea typeface="Times New Roman" panose="02020603050405020304" pitchFamily="18" charset="0"/>
            </a:endParaRPr>
          </a:p>
          <a:p>
            <a:pPr lvl="0">
              <a:spcBef>
                <a:spcPts val="0"/>
              </a:spcBef>
            </a:pPr>
            <a:r>
              <a:rPr lang="ru-RU" sz="1800" b="1" dirty="0">
                <a:solidFill>
                  <a:schemeClr val="accent1">
                    <a:lumMod val="50000"/>
                  </a:schemeClr>
                </a:solidFill>
                <a:ea typeface="Times New Roman" panose="02020603050405020304" pitchFamily="18" charset="0"/>
              </a:rPr>
              <a:t>ЗАКЛЮЧИТЕЛЬНЫЕ ПОЛОЖЕНИЯ.</a:t>
            </a:r>
          </a:p>
          <a:p>
            <a:pPr lvl="0">
              <a:spcBef>
                <a:spcPts val="0"/>
              </a:spcBef>
            </a:pPr>
            <a:endParaRPr lang="ru-RU" sz="1800" b="1" dirty="0">
              <a:solidFill>
                <a:schemeClr val="accent1">
                  <a:lumMod val="50000"/>
                </a:schemeClr>
              </a:solidFill>
              <a:ea typeface="Times New Roman" panose="02020603050405020304" pitchFamily="18" charset="0"/>
            </a:endParaRPr>
          </a:p>
          <a:p>
            <a:pPr lvl="0">
              <a:spcBef>
                <a:spcPts val="0"/>
              </a:spcBef>
            </a:pPr>
            <a:r>
              <a:rPr lang="ru-RU" sz="1400" dirty="0">
                <a:effectLst/>
                <a:ea typeface="Times New Roman" panose="02020603050405020304" pitchFamily="18" charset="0"/>
              </a:rPr>
              <a:t>17.1.Сотрудники Компании, независимо от занимаемой должности, несут персональную ответственность за соблюдение требований Законодательства по антикоррупционной деятельности.</a:t>
            </a:r>
          </a:p>
          <a:p>
            <a:pPr lvl="0">
              <a:spcBef>
                <a:spcPts val="0"/>
              </a:spcBef>
            </a:pPr>
            <a:endParaRPr lang="ru-RU" sz="1400" dirty="0">
              <a:effectLst/>
              <a:ea typeface="Times New Roman" panose="02020603050405020304" pitchFamily="18" charset="0"/>
            </a:endParaRPr>
          </a:p>
          <a:p>
            <a:pPr lvl="0">
              <a:spcBef>
                <a:spcPts val="0"/>
              </a:spcBef>
            </a:pPr>
            <a:r>
              <a:rPr lang="ru-RU" sz="1400" dirty="0">
                <a:effectLst/>
                <a:ea typeface="Times New Roman" panose="02020603050405020304" pitchFamily="18" charset="0"/>
              </a:rPr>
              <a:t>17.2.Все Сотрудники Компании при приеме на работу, а также принятые на работу в Компанию до момента утверждения Политики, должны быть ознакомлены с положениями настоящей Политики под подпись.</a:t>
            </a:r>
          </a:p>
          <a:p>
            <a:pPr lvl="0">
              <a:spcBef>
                <a:spcPts val="0"/>
              </a:spcBef>
            </a:pPr>
            <a:endParaRPr lang="ru-RU" sz="1400" dirty="0">
              <a:effectLst/>
              <a:ea typeface="Times New Roman" panose="02020603050405020304" pitchFamily="18" charset="0"/>
            </a:endParaRPr>
          </a:p>
          <a:p>
            <a:pPr lvl="0">
              <a:spcBef>
                <a:spcPts val="0"/>
              </a:spcBef>
            </a:pPr>
            <a:r>
              <a:rPr lang="ru-RU" sz="1400" dirty="0">
                <a:effectLst/>
                <a:ea typeface="Times New Roman" panose="02020603050405020304" pitchFamily="18" charset="0"/>
              </a:rPr>
              <a:t>17.3.Информация о допущенных нарушениях Политики по решению Компании может быть размещена в открытом доступе (с соблюдением требований законодательства, включая положения о защите персональных данных), в том числе на официальном сайте Компании.</a:t>
            </a:r>
          </a:p>
          <a:p>
            <a:pPr lvl="0">
              <a:spcBef>
                <a:spcPts val="0"/>
              </a:spcBef>
            </a:pPr>
            <a:endParaRPr lang="ru-RU" sz="1400" dirty="0">
              <a:effectLst/>
              <a:ea typeface="Times New Roman" panose="02020603050405020304" pitchFamily="18" charset="0"/>
            </a:endParaRPr>
          </a:p>
          <a:p>
            <a:pPr lvl="0">
              <a:spcBef>
                <a:spcPts val="0"/>
              </a:spcBef>
            </a:pPr>
            <a:r>
              <a:rPr lang="ru-RU" sz="1400" dirty="0">
                <a:effectLst/>
                <a:ea typeface="Times New Roman" panose="02020603050405020304" pitchFamily="18" charset="0"/>
              </a:rPr>
              <a:t>17.4.Компания вправе формировать краткую версию Политики для публикации на своем внешнем сайте и для рассылки третьим лицам.</a:t>
            </a:r>
          </a:p>
          <a:p>
            <a:pPr lvl="0">
              <a:spcBef>
                <a:spcPts val="0"/>
              </a:spcBef>
            </a:pPr>
            <a:endParaRPr lang="ru-RU" sz="1400" dirty="0">
              <a:effectLst/>
              <a:ea typeface="Times New Roman" panose="02020603050405020304" pitchFamily="18" charset="0"/>
            </a:endParaRPr>
          </a:p>
          <a:p>
            <a:pPr lvl="0">
              <a:lnSpc>
                <a:spcPct val="120000"/>
              </a:lnSpc>
              <a:spcBef>
                <a:spcPts val="0"/>
              </a:spcBef>
            </a:pPr>
            <a:r>
              <a:rPr lang="ru-RU" sz="1400" dirty="0">
                <a:effectLst/>
                <a:ea typeface="Times New Roman" panose="02020603050405020304" pitchFamily="18" charset="0"/>
              </a:rPr>
              <a:t>17.5.Политика на периодической основе пересматривается и утверждается Генеральным директором.</a:t>
            </a:r>
          </a:p>
          <a:p>
            <a:pPr lvl="0">
              <a:lnSpc>
                <a:spcPct val="120000"/>
              </a:lnSpc>
              <a:spcBef>
                <a:spcPts val="0"/>
              </a:spcBef>
            </a:pPr>
            <a:endParaRPr lang="ru-RU" sz="1400" dirty="0">
              <a:effectLst/>
              <a:ea typeface="Times New Roman" panose="02020603050405020304" pitchFamily="18" charset="0"/>
            </a:endParaRPr>
          </a:p>
          <a:p>
            <a:pPr lvl="0">
              <a:lnSpc>
                <a:spcPct val="120000"/>
              </a:lnSpc>
              <a:spcBef>
                <a:spcPts val="0"/>
              </a:spcBef>
            </a:pPr>
            <a:r>
              <a:rPr lang="ru-RU" sz="1400" dirty="0">
                <a:effectLst/>
                <a:ea typeface="Times New Roman" panose="02020603050405020304" pitchFamily="18" charset="0"/>
              </a:rPr>
              <a:t>17.6.Политика вступает в силу с момента ее утверждения и действует до утверждения новой редакции. С момента утверждения настоящей Политики все предыдущие версии документа считаются утратившими силу.</a:t>
            </a:r>
          </a:p>
          <a:p>
            <a:pPr lvl="0">
              <a:lnSpc>
                <a:spcPct val="120000"/>
              </a:lnSpc>
              <a:spcBef>
                <a:spcPts val="0"/>
              </a:spcBef>
            </a:pPr>
            <a:endParaRPr lang="ru-RU" sz="1400" dirty="0">
              <a:effectLst/>
              <a:ea typeface="Times New Roman" panose="02020603050405020304" pitchFamily="18" charset="0"/>
            </a:endParaRPr>
          </a:p>
        </p:txBody>
      </p:sp>
      <p:sp>
        <p:nvSpPr>
          <p:cNvPr id="10" name="Овал 9">
            <a:extLst>
              <a:ext uri="{FF2B5EF4-FFF2-40B4-BE49-F238E27FC236}">
                <a16:creationId xmlns:a16="http://schemas.microsoft.com/office/drawing/2014/main" id="{682FFFFF-BCD7-17C7-5F41-15029231E450}"/>
              </a:ext>
            </a:extLst>
          </p:cNvPr>
          <p:cNvSpPr/>
          <p:nvPr/>
        </p:nvSpPr>
        <p:spPr>
          <a:xfrm>
            <a:off x="701202" y="1084521"/>
            <a:ext cx="5501300" cy="5401339"/>
          </a:xfrm>
          <a:prstGeom prst="ellipse">
            <a:avLst/>
          </a:prstGeom>
          <a:solidFill>
            <a:srgbClr val="FFDC6D"/>
          </a:solidFill>
          <a:ln w="762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Arial" panose="020B0604020202020204" pitchFamily="34" charset="0"/>
                <a:cs typeface="Arial" panose="020B0604020202020204" pitchFamily="34" charset="0"/>
              </a:rPr>
              <a:t>15. Горячая линия для обращений:</a:t>
            </a:r>
          </a:p>
          <a:p>
            <a:r>
              <a:rPr lang="ru-RU" sz="2000" b="1" dirty="0">
                <a:solidFill>
                  <a:srgbClr val="FF0000"/>
                </a:solidFill>
                <a:latin typeface="Arial" panose="020B0604020202020204" pitchFamily="34" charset="0"/>
                <a:ea typeface="Times"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compliance@euro-service.ru</a:t>
            </a:r>
            <a:endParaRPr lang="ru-RU"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Овал 4">
            <a:extLst>
              <a:ext uri="{FF2B5EF4-FFF2-40B4-BE49-F238E27FC236}">
                <a16:creationId xmlns:a16="http://schemas.microsoft.com/office/drawing/2014/main" id="{85B1FBF0-7A41-F42F-2FFE-DA4084CA93E9}"/>
              </a:ext>
            </a:extLst>
          </p:cNvPr>
          <p:cNvSpPr/>
          <p:nvPr/>
        </p:nvSpPr>
        <p:spPr>
          <a:xfrm>
            <a:off x="0" y="9169400"/>
            <a:ext cx="5895833" cy="5853942"/>
          </a:xfrm>
          <a:prstGeom prst="ellipse">
            <a:avLst/>
          </a:prstGeom>
          <a:solidFill>
            <a:schemeClr val="accent3">
              <a:lumMod val="20000"/>
              <a:lumOff val="80000"/>
            </a:schemeClr>
          </a:solidFill>
          <a:ln w="76200">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ru-RU"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Внутренние документы:</a:t>
            </a:r>
            <a:endParaRPr lang="ru-RU"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ru-RU"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Этический кодекс АО «Фирма ЕВРОСЕРВИС», </a:t>
            </a:r>
            <a:endParaRPr lang="ru-RU"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ru-RU"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Правила взаимодействия со специалистами здравоохранения,</a:t>
            </a:r>
            <a:endParaRPr lang="ru-RU"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Symbol" panose="05050102010706020507" pitchFamily="18" charset="2"/>
              <a:buChar char=""/>
            </a:pPr>
            <a:r>
              <a:rPr lang="ru-RU"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Правила проведения маркетинговых мероприятий,</a:t>
            </a:r>
            <a:endParaRPr lang="ru-RU"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300"/>
              </a:spcBef>
              <a:spcAft>
                <a:spcPts val="300"/>
              </a:spcAft>
              <a:buFont typeface="Symbol" panose="05050102010706020507" pitchFamily="18" charset="2"/>
              <a:buChar char=""/>
            </a:pPr>
            <a:r>
              <a:rPr lang="ru-RU"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Политика по благотворительности в АО «Фирма ЕВРОСЕРВИС».</a:t>
            </a:r>
            <a:endParaRPr lang="ru-RU"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8125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4">
            <a:extLst>
              <a:ext uri="{FF2B5EF4-FFF2-40B4-BE49-F238E27FC236}">
                <a16:creationId xmlns:a16="http://schemas.microsoft.com/office/drawing/2014/main" id="{8E8C7687-E75A-5CC5-0D60-F3C1BAA8D667}"/>
              </a:ext>
            </a:extLst>
          </p:cNvPr>
          <p:cNvSpPr txBox="1">
            <a:spLocks/>
          </p:cNvSpPr>
          <p:nvPr/>
        </p:nvSpPr>
        <p:spPr>
          <a:xfrm>
            <a:off x="8229600" y="0"/>
            <a:ext cx="15963900" cy="16559213"/>
          </a:xfrm>
          <a:prstGeom prst="rect">
            <a:avLst/>
          </a:prstGeom>
          <a:solidFill>
            <a:schemeClr val="accent3">
              <a:lumMod val="20000"/>
              <a:lumOff val="80000"/>
            </a:schemeClr>
          </a:solidFill>
          <a:ln>
            <a:solidFill>
              <a:schemeClr val="accent3">
                <a:lumMod val="20000"/>
                <a:lumOff val="80000"/>
              </a:schemeClr>
            </a:solidFill>
          </a:ln>
        </p:spPr>
        <p:txBody>
          <a:bodyPr vert="horz" lIns="91440" tIns="45720" rIns="91440" bIns="45720" rtlCol="0">
            <a:normAutofit/>
          </a:bodyPr>
          <a:lstStyle>
            <a:lvl1pPr marL="0" indent="0" algn="l" defTabSz="2207910" rtl="0" eaLnBrk="1" latinLnBrk="0" hangingPunct="1">
              <a:lnSpc>
                <a:spcPct val="100000"/>
              </a:lnSpc>
              <a:spcBef>
                <a:spcPts val="2415"/>
              </a:spcBef>
              <a:buFont typeface="Arial" panose="020B0604020202020204" pitchFamily="34" charset="0"/>
              <a:buNone/>
              <a:defRPr sz="5795" kern="1200">
                <a:solidFill>
                  <a:schemeClr val="tx1"/>
                </a:solidFill>
                <a:latin typeface="Arial" panose="020B0604020202020204" pitchFamily="34" charset="0"/>
                <a:ea typeface="+mn-ea"/>
                <a:cs typeface="Arial" panose="020B0604020202020204" pitchFamily="34" charset="0"/>
              </a:defRPr>
            </a:lvl1pPr>
            <a:lvl2pPr marL="1103955" indent="0" algn="l" defTabSz="2207910" rtl="0" eaLnBrk="1" latinLnBrk="0" hangingPunct="1">
              <a:lnSpc>
                <a:spcPct val="90000"/>
              </a:lnSpc>
              <a:spcBef>
                <a:spcPts val="1207"/>
              </a:spcBef>
              <a:buFont typeface="Arial" panose="020B0604020202020204" pitchFamily="34" charset="0"/>
              <a:buNone/>
              <a:defRPr sz="4829" kern="1200">
                <a:solidFill>
                  <a:schemeClr val="tx1">
                    <a:tint val="75000"/>
                  </a:schemeClr>
                </a:solidFill>
                <a:latin typeface="+mn-lt"/>
                <a:ea typeface="+mn-ea"/>
                <a:cs typeface="+mn-cs"/>
              </a:defRPr>
            </a:lvl2pPr>
            <a:lvl3pPr marL="2207910" indent="0" algn="l" defTabSz="2207910" rtl="0" eaLnBrk="1" latinLnBrk="0" hangingPunct="1">
              <a:lnSpc>
                <a:spcPct val="90000"/>
              </a:lnSpc>
              <a:spcBef>
                <a:spcPts val="1207"/>
              </a:spcBef>
              <a:buFont typeface="Arial" panose="020B0604020202020204" pitchFamily="34" charset="0"/>
              <a:buNone/>
              <a:defRPr sz="4346" kern="1200">
                <a:solidFill>
                  <a:schemeClr val="tx1">
                    <a:tint val="75000"/>
                  </a:schemeClr>
                </a:solidFill>
                <a:latin typeface="+mn-lt"/>
                <a:ea typeface="+mn-ea"/>
                <a:cs typeface="+mn-cs"/>
              </a:defRPr>
            </a:lvl3pPr>
            <a:lvl4pPr marL="3311865"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4pPr>
            <a:lvl5pPr marL="4415820"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5pPr>
            <a:lvl6pPr marL="551977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6pPr>
            <a:lvl7pPr marL="662373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7pPr>
            <a:lvl8pPr marL="7727686"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8pPr>
            <a:lvl9pPr marL="8831641" indent="0" algn="l" defTabSz="2207910" rtl="0" eaLnBrk="1" latinLnBrk="0" hangingPunct="1">
              <a:lnSpc>
                <a:spcPct val="90000"/>
              </a:lnSpc>
              <a:spcBef>
                <a:spcPts val="1207"/>
              </a:spcBef>
              <a:buFont typeface="Arial" panose="020B0604020202020204" pitchFamily="34" charset="0"/>
              <a:buNone/>
              <a:defRPr sz="3863" kern="1200">
                <a:solidFill>
                  <a:schemeClr val="tx1">
                    <a:tint val="75000"/>
                  </a:schemeClr>
                </a:solidFill>
                <a:latin typeface="+mn-lt"/>
                <a:ea typeface="+mn-ea"/>
                <a:cs typeface="+mn-cs"/>
              </a:defRPr>
            </a:lvl9pPr>
          </a:lstStyle>
          <a:p>
            <a:pPr>
              <a:lnSpc>
                <a:spcPct val="200000"/>
              </a:lnSpc>
              <a:spcBef>
                <a:spcPts val="0"/>
              </a:spcBef>
            </a:pPr>
            <a:endParaRPr lang="ru-RU" sz="1600" b="1">
              <a:solidFill>
                <a:schemeClr val="accent1">
                  <a:lumMod val="50000"/>
                </a:schemeClr>
              </a:solidFill>
            </a:endParaRPr>
          </a:p>
          <a:p>
            <a:endParaRPr lang="ru-RU" sz="1400" dirty="0"/>
          </a:p>
        </p:txBody>
      </p:sp>
      <p:sp>
        <p:nvSpPr>
          <p:cNvPr id="9" name="Текст 8">
            <a:extLst>
              <a:ext uri="{FF2B5EF4-FFF2-40B4-BE49-F238E27FC236}">
                <a16:creationId xmlns:a16="http://schemas.microsoft.com/office/drawing/2014/main" id="{176B21BC-DFAF-1F43-220D-105E6A9DACE0}"/>
              </a:ext>
            </a:extLst>
          </p:cNvPr>
          <p:cNvSpPr>
            <a:spLocks noGrp="1"/>
          </p:cNvSpPr>
          <p:nvPr>
            <p:ph type="body" idx="16"/>
          </p:nvPr>
        </p:nvSpPr>
        <p:spPr>
          <a:xfrm>
            <a:off x="355600" y="1473199"/>
            <a:ext cx="5461000" cy="13875657"/>
          </a:xfrm>
        </p:spPr>
        <p:txBody>
          <a:bodyPr>
            <a:normAutofit/>
          </a:bodyPr>
          <a:lstStyle/>
          <a:p>
            <a:pPr>
              <a:spcBef>
                <a:spcPts val="0"/>
              </a:spcBef>
            </a:pPr>
            <a:r>
              <a:rPr lang="ru-RU" sz="1400" dirty="0"/>
              <a:t>17.7.Компания размещает настоящую Политику в свободном доступе на корпоративном сайте, открыто заявляет о неприятии коррупции, приветствует и поощряет соблюдение принципов и требований настоящей Политики всеми контрагентами, своими Сотрудниками и иными лицами.</a:t>
            </a:r>
          </a:p>
          <a:p>
            <a:pPr>
              <a:spcBef>
                <a:spcPts val="0"/>
              </a:spcBef>
            </a:pPr>
            <a:endParaRPr lang="ru-RU" sz="1400" dirty="0"/>
          </a:p>
          <a:p>
            <a:pPr>
              <a:spcBef>
                <a:spcPts val="0"/>
              </a:spcBef>
            </a:pPr>
            <a:r>
              <a:rPr lang="ru-RU" sz="1400" b="1" dirty="0">
                <a:solidFill>
                  <a:schemeClr val="accent1">
                    <a:lumMod val="50000"/>
                  </a:schemeClr>
                </a:solidFill>
                <a:ea typeface="Times New Roman" panose="02020603050405020304" pitchFamily="18" charset="0"/>
              </a:rPr>
              <a:t>18</a:t>
            </a:r>
            <a:r>
              <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.ССЫЛКИ.</a:t>
            </a:r>
          </a:p>
          <a:p>
            <a:pPr>
              <a:spcBef>
                <a:spcPts val="0"/>
              </a:spcBef>
            </a:pPr>
            <a:endParaRPr lang="ru-RU" sz="14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ru-RU" sz="1400" dirty="0"/>
              <a:t>В настоящем Положении использованы ссылки на следующие законодательные и локальные нормативные документы: </a:t>
            </a:r>
          </a:p>
          <a:p>
            <a:pPr>
              <a:spcBef>
                <a:spcPts val="0"/>
              </a:spcBef>
            </a:pPr>
            <a:r>
              <a:rPr lang="ru-RU" sz="1400" dirty="0"/>
              <a:t>Внешние документы:</a:t>
            </a:r>
          </a:p>
          <a:p>
            <a:pPr>
              <a:spcBef>
                <a:spcPts val="0"/>
              </a:spcBef>
            </a:pPr>
            <a:endParaRPr lang="ru-RU" sz="1400" dirty="0"/>
          </a:p>
          <a:p>
            <a:pPr marL="285750" indent="-285750">
              <a:spcBef>
                <a:spcPts val="0"/>
              </a:spcBef>
              <a:buFontTx/>
              <a:buChar char="-"/>
            </a:pPr>
            <a:r>
              <a:rPr lang="ru-RU" sz="1400" dirty="0"/>
              <a:t>Конвенция Организации Объединенных Наций против коррупции (принята в г. Нью-Йорке 31.10.2003 Резолюцией 58/4 на 51-м пленарном заседании 58-й сессии Генеральной Ассамблеи ООН, ратифицирована Федеральным законом от 08.03.2006 № 40-ФЗ);</a:t>
            </a:r>
          </a:p>
          <a:p>
            <a:pPr marL="285750" indent="-285750">
              <a:spcBef>
                <a:spcPts val="0"/>
              </a:spcBef>
              <a:buFontTx/>
              <a:buChar char="-"/>
            </a:pPr>
            <a:endParaRPr lang="ru-RU" sz="1400" dirty="0"/>
          </a:p>
          <a:p>
            <a:pPr marL="285750" indent="-285750">
              <a:spcBef>
                <a:spcPts val="0"/>
              </a:spcBef>
              <a:buFontTx/>
              <a:buChar char="-"/>
            </a:pPr>
            <a:r>
              <a:rPr lang="ru-RU" sz="1400" dirty="0"/>
              <a:t>Уголовный кодекс Российской Федерации от 13.06.1996 № 63-ФЗ (ред. от 05.04.2021, с изм. от 08.04.2021);</a:t>
            </a:r>
          </a:p>
          <a:p>
            <a:pPr marL="285750" indent="-285750">
              <a:spcBef>
                <a:spcPts val="0"/>
              </a:spcBef>
              <a:buFontTx/>
              <a:buChar char="-"/>
            </a:pPr>
            <a:endParaRPr lang="ru-RU" sz="1400" dirty="0"/>
          </a:p>
          <a:p>
            <a:pPr marL="285750" indent="-285750">
              <a:spcBef>
                <a:spcPts val="0"/>
              </a:spcBef>
              <a:buFontTx/>
              <a:buChar char="-"/>
            </a:pPr>
            <a:r>
              <a:rPr lang="ru-RU" sz="1400" dirty="0"/>
              <a:t>Федеральный закон от 18.07.2011 № 223-ФЗ «О закупках товаров, работ, услуг отдельными видами юридических лиц» (ред. от 05.04.2021);</a:t>
            </a:r>
          </a:p>
          <a:p>
            <a:pPr marL="285750" indent="-285750">
              <a:spcBef>
                <a:spcPts val="0"/>
              </a:spcBef>
              <a:buFontTx/>
              <a:buChar char="-"/>
            </a:pPr>
            <a:endParaRPr lang="ru-RU" sz="1400" dirty="0"/>
          </a:p>
          <a:p>
            <a:pPr marL="285750" indent="-285750">
              <a:spcBef>
                <a:spcPts val="0"/>
              </a:spcBef>
              <a:buFontTx/>
              <a:buChar char="-"/>
            </a:pPr>
            <a:r>
              <a:rPr lang="ru-RU" sz="1400" dirty="0"/>
              <a:t>Федеральный закон от 25.12.2008 № 273-ФЗ «О противодействии коррупции» (ред. от 31.07.2020);</a:t>
            </a:r>
          </a:p>
          <a:p>
            <a:pPr marL="285750" indent="-285750">
              <a:spcBef>
                <a:spcPts val="0"/>
              </a:spcBef>
              <a:buFontTx/>
              <a:buChar char="-"/>
            </a:pPr>
            <a:endParaRPr lang="ru-RU" sz="1400" dirty="0"/>
          </a:p>
          <a:p>
            <a:pPr marL="285750" indent="-285750">
              <a:spcBef>
                <a:spcPts val="0"/>
              </a:spcBef>
              <a:buFontTx/>
              <a:buChar char="-"/>
            </a:pPr>
            <a:r>
              <a:rPr lang="ru-RU" sz="1400" dirty="0"/>
              <a:t>Федеральный закон от 07.08.2001 № 115-ФЗ «О противодействии легализации (отмыванию) доходов, полученных преступным путем, и финансированию терроризма» (ред. от 30.12.2020);</a:t>
            </a:r>
          </a:p>
          <a:p>
            <a:pPr marL="285750" indent="-285750">
              <a:spcBef>
                <a:spcPts val="0"/>
              </a:spcBef>
              <a:buFontTx/>
              <a:buChar char="-"/>
            </a:pPr>
            <a:endParaRPr lang="ru-RU" sz="1400" dirty="0"/>
          </a:p>
          <a:p>
            <a:pPr marL="285750" indent="-285750">
              <a:spcBef>
                <a:spcPts val="0"/>
              </a:spcBef>
              <a:buFontTx/>
              <a:buChar char="-"/>
            </a:pPr>
            <a:r>
              <a:rPr lang="ru-RU" sz="1400" dirty="0"/>
              <a:t>Федеральный закон от 04.05.2011 № 99-ФЗ «О лицензировании отдельных видов деятельности» (ред. от 31.07.2020);</a:t>
            </a:r>
          </a:p>
          <a:p>
            <a:pPr marL="285750" indent="-285750">
              <a:spcBef>
                <a:spcPts val="0"/>
              </a:spcBef>
              <a:buFontTx/>
              <a:buChar char="-"/>
            </a:pPr>
            <a:endParaRPr lang="ru-RU" sz="1400" dirty="0"/>
          </a:p>
          <a:p>
            <a:pPr marL="285750" indent="-285750">
              <a:spcBef>
                <a:spcPts val="0"/>
              </a:spcBef>
              <a:buFontTx/>
              <a:buChar char="-"/>
            </a:pPr>
            <a:r>
              <a:rPr lang="ru-RU" sz="1400" dirty="0"/>
              <a:t>Федеральный закон от 27.12.2002 № 184-ФЗ «О техническом регулировании» (ред. от 22.12.2020);</a:t>
            </a:r>
          </a:p>
          <a:p>
            <a:pPr marL="285750" indent="-285750">
              <a:spcBef>
                <a:spcPts val="0"/>
              </a:spcBef>
              <a:buFontTx/>
              <a:buChar char="-"/>
            </a:pPr>
            <a:endParaRPr lang="ru-RU" sz="1400" dirty="0"/>
          </a:p>
          <a:p>
            <a:pPr marL="285750" indent="-285750">
              <a:spcBef>
                <a:spcPts val="0"/>
              </a:spcBef>
              <a:buFontTx/>
              <a:buChar char="-"/>
            </a:pPr>
            <a:r>
              <a:rPr lang="ru-RU" sz="1400" dirty="0"/>
              <a:t>Письмо Министерства финансов Российской Федерации от 03.08.2012 № 03-02-07/1-197;</a:t>
            </a:r>
          </a:p>
          <a:p>
            <a:pPr marL="285750" indent="-285750">
              <a:spcBef>
                <a:spcPts val="0"/>
              </a:spcBef>
              <a:buFontTx/>
              <a:buChar char="-"/>
            </a:pPr>
            <a:endParaRPr lang="ru-RU" sz="1400" dirty="0"/>
          </a:p>
          <a:p>
            <a:pPr marL="285750" indent="-285750">
              <a:spcBef>
                <a:spcPts val="0"/>
              </a:spcBef>
              <a:buFontTx/>
              <a:buChar char="-"/>
            </a:pPr>
            <a:r>
              <a:rPr lang="ru-RU" sz="1400" dirty="0"/>
              <a:t>Письмо Федеральной налоговой службы от 17.10.2012 № АС-4-2/17710 «О проявлении должной осмотрительности в выборе контрагентов»;</a:t>
            </a:r>
          </a:p>
          <a:p>
            <a:pPr marL="285750" indent="-285750">
              <a:spcBef>
                <a:spcPts val="0"/>
              </a:spcBef>
              <a:buFontTx/>
              <a:buChar char="-"/>
            </a:pPr>
            <a:endParaRPr lang="ru-RU" sz="1400" dirty="0"/>
          </a:p>
          <a:p>
            <a:pPr marL="285750" indent="-285750">
              <a:spcBef>
                <a:spcPts val="0"/>
              </a:spcBef>
              <a:buFontTx/>
              <a:buChar char="-"/>
            </a:pPr>
            <a:r>
              <a:rPr lang="ru-RU" sz="1400" dirty="0"/>
              <a:t>Закон Великобритании от 01.07.2011 «О борьбе со взяточничеством» (UK </a:t>
            </a:r>
            <a:r>
              <a:rPr lang="ru-RU" sz="1400" dirty="0" err="1"/>
              <a:t>Bribery</a:t>
            </a:r>
            <a:r>
              <a:rPr lang="ru-RU" sz="1400" dirty="0"/>
              <a:t> Act 2010).</a:t>
            </a:r>
          </a:p>
          <a:p>
            <a:pPr>
              <a:spcBef>
                <a:spcPts val="0"/>
              </a:spcBef>
            </a:pPr>
            <a:endParaRPr lang="ru-RU" sz="1400" dirty="0"/>
          </a:p>
        </p:txBody>
      </p:sp>
      <p:pic>
        <p:nvPicPr>
          <p:cNvPr id="6" name="Рисунок 5" descr="Euroservis-viz">
            <a:extLst>
              <a:ext uri="{FF2B5EF4-FFF2-40B4-BE49-F238E27FC236}">
                <a16:creationId xmlns:a16="http://schemas.microsoft.com/office/drawing/2014/main" id="{AFCCA948-3202-160C-57A7-25D984B95D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6940" y="4090169"/>
            <a:ext cx="4877979" cy="566194"/>
          </a:xfrm>
          <a:prstGeom prst="rect">
            <a:avLst/>
          </a:prstGeom>
          <a:noFill/>
          <a:ln>
            <a:noFill/>
          </a:ln>
        </p:spPr>
      </p:pic>
      <p:sp>
        <p:nvSpPr>
          <p:cNvPr id="7" name="TextBox 6">
            <a:extLst>
              <a:ext uri="{FF2B5EF4-FFF2-40B4-BE49-F238E27FC236}">
                <a16:creationId xmlns:a16="http://schemas.microsoft.com/office/drawing/2014/main" id="{628E6CA8-4552-070E-9573-DF874F16C203}"/>
              </a:ext>
            </a:extLst>
          </p:cNvPr>
          <p:cNvSpPr txBox="1"/>
          <p:nvPr/>
        </p:nvSpPr>
        <p:spPr>
          <a:xfrm>
            <a:off x="9806940" y="4794408"/>
            <a:ext cx="13373100" cy="4678204"/>
          </a:xfrm>
          <a:prstGeom prst="rect">
            <a:avLst/>
          </a:prstGeom>
          <a:solidFill>
            <a:schemeClr val="accent1">
              <a:lumMod val="20000"/>
              <a:lumOff val="80000"/>
            </a:schemeClr>
          </a:solidFill>
          <a:effectLst/>
        </p:spPr>
        <p:txBody>
          <a:bodyPr wrap="square" rtlCol="0">
            <a:spAutoFit/>
          </a:bodyPr>
          <a:lstStyle/>
          <a:p>
            <a:r>
              <a:rPr lang="ru-RU" sz="2000" b="1" dirty="0">
                <a:solidFill>
                  <a:schemeClr val="accent3">
                    <a:lumMod val="50000"/>
                  </a:schemeClr>
                </a:solidFill>
                <a:latin typeface="Arial" panose="020B0604020202020204" pitchFamily="34" charset="0"/>
                <a:cs typeface="Arial" panose="020B0604020202020204" pitchFamily="34" charset="0"/>
              </a:rPr>
              <a:t>Руководитель отдела по этическому ведению бизнеса </a:t>
            </a:r>
            <a:r>
              <a:rPr lang="ru-RU" sz="2000" b="1" u="sng" dirty="0">
                <a:solidFill>
                  <a:schemeClr val="accent3">
                    <a:lumMod val="50000"/>
                  </a:schemeClr>
                </a:solidFill>
                <a:latin typeface="Arial" panose="020B0604020202020204" pitchFamily="34" charset="0"/>
                <a:cs typeface="Arial" panose="020B0604020202020204" pitchFamily="34" charset="0"/>
              </a:rPr>
              <a:t>Федоткина Мария Сергеевна </a:t>
            </a:r>
          </a:p>
          <a:p>
            <a:r>
              <a:rPr lang="ru-RU" sz="2000" b="1" dirty="0">
                <a:solidFill>
                  <a:schemeClr val="accent3">
                    <a:lumMod val="50000"/>
                  </a:schemeClr>
                </a:solidFill>
                <a:latin typeface="Arial" panose="020B0604020202020204" pitchFamily="34" charset="0"/>
                <a:cs typeface="Arial" panose="020B0604020202020204" pitchFamily="34" charset="0"/>
              </a:rPr>
              <a:t>Тел. + 7 (495) 789-46-19, доб. 1150, </a:t>
            </a:r>
            <a:r>
              <a:rPr lang="ru-RU" sz="2000" b="1" dirty="0" err="1">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e-mail</a:t>
            </a:r>
            <a:r>
              <a:rPr lang="ru-RU" sz="20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fedotkina@euro-service.ru</a:t>
            </a:r>
            <a:endParaRPr lang="ru-RU" sz="2000" b="1" dirty="0">
              <a:solidFill>
                <a:schemeClr val="accent3">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ru-RU" sz="2000" b="1" dirty="0">
              <a:solidFill>
                <a:schemeClr val="accent3">
                  <a:lumMod val="50000"/>
                </a:schemeClr>
              </a:solidFill>
              <a:latin typeface="Arial" panose="020B0604020202020204" pitchFamily="34" charset="0"/>
              <a:cs typeface="Arial" panose="020B0604020202020204" pitchFamily="34" charset="0"/>
            </a:endParaRPr>
          </a:p>
          <a:p>
            <a:r>
              <a:rPr lang="ru-RU" sz="2000" b="1" dirty="0">
                <a:solidFill>
                  <a:schemeClr val="accent3">
                    <a:lumMod val="50000"/>
                  </a:schemeClr>
                </a:solidFill>
                <a:latin typeface="Arial" panose="020B0604020202020204" pitchFamily="34" charset="0"/>
                <a:cs typeface="Arial" panose="020B0604020202020204" pitchFamily="34" charset="0"/>
              </a:rPr>
              <a:t>Менеджер по этическому ведению бизнеса </a:t>
            </a:r>
            <a:r>
              <a:rPr lang="ru-RU" sz="2000" b="1" u="sng" dirty="0">
                <a:solidFill>
                  <a:schemeClr val="accent3">
                    <a:lumMod val="50000"/>
                  </a:schemeClr>
                </a:solidFill>
                <a:latin typeface="Arial" panose="020B0604020202020204" pitchFamily="34" charset="0"/>
                <a:cs typeface="Arial" panose="020B0604020202020204" pitchFamily="34" charset="0"/>
              </a:rPr>
              <a:t>Зиняева Юлия Александровна </a:t>
            </a:r>
          </a:p>
          <a:p>
            <a:r>
              <a:rPr lang="ru-RU" sz="2000" b="1" dirty="0">
                <a:solidFill>
                  <a:schemeClr val="accent3">
                    <a:lumMod val="50000"/>
                  </a:schemeClr>
                </a:solidFill>
                <a:latin typeface="Arial" panose="020B0604020202020204" pitchFamily="34" charset="0"/>
                <a:cs typeface="Arial" panose="020B0604020202020204" pitchFamily="34" charset="0"/>
              </a:rPr>
              <a:t>Тел. + 7 (495) 789-46-19, доб. 1149, </a:t>
            </a:r>
            <a:r>
              <a:rPr lang="en-US" sz="2000" b="1" dirty="0">
                <a:solidFill>
                  <a:schemeClr val="accent3">
                    <a:lumMod val="50000"/>
                  </a:schemeClr>
                </a:solidFill>
                <a:latin typeface="Arial" panose="020B0604020202020204" pitchFamily="34" charset="0"/>
                <a:cs typeface="Arial" panose="020B0604020202020204" pitchFamily="34" charset="0"/>
              </a:rPr>
              <a:t>e-mail</a:t>
            </a:r>
            <a:r>
              <a:rPr lang="ru-RU" sz="2000" b="1" dirty="0">
                <a:solidFill>
                  <a:schemeClr val="accent3">
                    <a:lumMod val="50000"/>
                  </a:schemeClr>
                </a:solidFill>
                <a:latin typeface="Arial" panose="020B0604020202020204" pitchFamily="34" charset="0"/>
                <a:cs typeface="Arial" panose="020B0604020202020204" pitchFamily="34" charset="0"/>
              </a:rPr>
              <a:t>: </a:t>
            </a:r>
            <a:r>
              <a:rPr lang="en-US" sz="2000" b="1" dirty="0">
                <a:solidFill>
                  <a:schemeClr val="accent3">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zinyaeva.ua@euro-service.ru</a:t>
            </a:r>
            <a:r>
              <a:rPr lang="en-US" sz="2000" b="1" dirty="0">
                <a:solidFill>
                  <a:schemeClr val="accent3">
                    <a:lumMod val="50000"/>
                  </a:schemeClr>
                </a:solidFill>
                <a:latin typeface="Arial" panose="020B0604020202020204" pitchFamily="34" charset="0"/>
                <a:cs typeface="Arial" panose="020B0604020202020204" pitchFamily="34" charset="0"/>
              </a:rPr>
              <a:t> </a:t>
            </a:r>
            <a:endParaRPr lang="ru-RU" sz="2000" b="1" dirty="0">
              <a:solidFill>
                <a:schemeClr val="accent3">
                  <a:lumMod val="50000"/>
                </a:schemeClr>
              </a:solidFill>
              <a:latin typeface="Arial" panose="020B0604020202020204" pitchFamily="34" charset="0"/>
              <a:cs typeface="Arial" panose="020B0604020202020204" pitchFamily="34" charset="0"/>
            </a:endParaRPr>
          </a:p>
          <a:p>
            <a:r>
              <a:rPr lang="ru-RU" sz="2000" b="1" dirty="0">
                <a:solidFill>
                  <a:srgbClr val="FF0000"/>
                </a:solidFill>
                <a:latin typeface="Arial" panose="020B0604020202020204" pitchFamily="34" charset="0"/>
                <a:cs typeface="Arial" panose="020B0604020202020204" pitchFamily="34" charset="0"/>
              </a:rPr>
              <a:t>Горячая линия для обращений:</a:t>
            </a:r>
          </a:p>
          <a:p>
            <a:r>
              <a:rPr lang="ru-RU" sz="2000" b="1" dirty="0">
                <a:solidFill>
                  <a:srgbClr val="FF0000"/>
                </a:solidFill>
                <a:latin typeface="Arial" panose="020B0604020202020204" pitchFamily="34" charset="0"/>
                <a:ea typeface="Times"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compliance@euro-service.ru</a:t>
            </a:r>
            <a:endParaRPr lang="ru-RU"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endParaRPr lang="ru-RU"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ru-RU"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u-RU" sz="2000" b="1" dirty="0">
                <a:latin typeface="Arial" panose="020B0604020202020204" pitchFamily="34" charset="0"/>
                <a:cs typeface="Arial" panose="020B0604020202020204" pitchFamily="34" charset="0"/>
              </a:rPr>
              <a:t>Тел. + 7 (495) 789-46-19</a:t>
            </a: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E-mail</a:t>
            </a:r>
            <a:r>
              <a:rPr lang="ru-RU" sz="2000" b="1" dirty="0">
                <a:latin typeface="Arial" panose="020B0604020202020204" pitchFamily="34" charset="0"/>
                <a:cs typeface="Arial" panose="020B0604020202020204" pitchFamily="34" charset="0"/>
              </a:rPr>
              <a:t>: </a:t>
            </a:r>
            <a:r>
              <a:rPr lang="en-US" sz="2000" b="1" dirty="0">
                <a:solidFill>
                  <a:schemeClr val="accent3">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info@euro-service.ru</a:t>
            </a:r>
            <a:r>
              <a:rPr lang="en-US" sz="2000" b="1" dirty="0">
                <a:solidFill>
                  <a:schemeClr val="accent3">
                    <a:lumMod val="75000"/>
                  </a:schemeClr>
                </a:solidFill>
                <a:latin typeface="Arial" panose="020B0604020202020204" pitchFamily="34" charset="0"/>
                <a:cs typeface="Arial" panose="020B0604020202020204" pitchFamily="34" charset="0"/>
              </a:rPr>
              <a:t> </a:t>
            </a:r>
          </a:p>
          <a:p>
            <a:r>
              <a:rPr lang="en-US" sz="2000" b="1" dirty="0">
                <a:solidFill>
                  <a:schemeClr val="accent3">
                    <a:lumMod val="75000"/>
                  </a:schemeClr>
                </a:solidFill>
                <a:latin typeface="Arial" panose="020B0604020202020204" pitchFamily="34" charset="0"/>
                <a:cs typeface="Arial" panose="020B0604020202020204" pitchFamily="34" charset="0"/>
              </a:rPr>
              <a:t>                 </a:t>
            </a:r>
            <a:r>
              <a:rPr lang="en-US" sz="2000" b="1" dirty="0">
                <a:solidFill>
                  <a:schemeClr val="accent3">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www.euro-service.ru</a:t>
            </a:r>
            <a:r>
              <a:rPr lang="en-US" sz="2000" b="1" dirty="0">
                <a:solidFill>
                  <a:schemeClr val="accent3">
                    <a:lumMod val="75000"/>
                  </a:schemeClr>
                </a:solidFill>
                <a:latin typeface="Arial" panose="020B0604020202020204" pitchFamily="34" charset="0"/>
                <a:cs typeface="Arial" panose="020B0604020202020204" pitchFamily="34" charset="0"/>
              </a:rPr>
              <a:t> </a:t>
            </a:r>
            <a:endParaRPr lang="ru-RU" sz="2000" b="1" dirty="0">
              <a:solidFill>
                <a:schemeClr val="accent3">
                  <a:lumMod val="75000"/>
                </a:schemeClr>
              </a:solidFill>
              <a:latin typeface="Arial" panose="020B0604020202020204" pitchFamily="34" charset="0"/>
              <a:cs typeface="Arial" panose="020B0604020202020204" pitchFamily="34" charset="0"/>
            </a:endParaRPr>
          </a:p>
          <a:p>
            <a:r>
              <a:rPr lang="ru-RU" sz="2000" b="1" dirty="0">
                <a:solidFill>
                  <a:schemeClr val="accent6">
                    <a:lumMod val="75000"/>
                  </a:schemeClr>
                </a:solidFill>
                <a:latin typeface="Arial" panose="020B0604020202020204" pitchFamily="34" charset="0"/>
                <a:cs typeface="Arial" panose="020B0604020202020204" pitchFamily="34" charset="0"/>
              </a:rPr>
              <a:t>142717, Московская обл., г. Видное, п. Развилка, тер. квартал 1, </a:t>
            </a:r>
            <a:r>
              <a:rPr lang="ru-RU" sz="2000" b="1" dirty="0" err="1">
                <a:solidFill>
                  <a:schemeClr val="accent6">
                    <a:lumMod val="75000"/>
                  </a:schemeClr>
                </a:solidFill>
                <a:latin typeface="Arial" panose="020B0604020202020204" pitchFamily="34" charset="0"/>
                <a:cs typeface="Arial" panose="020B0604020202020204" pitchFamily="34" charset="0"/>
              </a:rPr>
              <a:t>влд</a:t>
            </a:r>
            <a:r>
              <a:rPr lang="ru-RU" sz="2000" b="1" dirty="0">
                <a:solidFill>
                  <a:schemeClr val="accent6">
                    <a:lumMod val="75000"/>
                  </a:schemeClr>
                </a:solidFill>
                <a:latin typeface="Arial" panose="020B0604020202020204" pitchFamily="34" charset="0"/>
                <a:cs typeface="Arial" panose="020B0604020202020204" pitchFamily="34" charset="0"/>
              </a:rPr>
              <a:t>. 7</a:t>
            </a:r>
          </a:p>
          <a:p>
            <a:endParaRPr lang="ru-RU" sz="2000" b="1" dirty="0">
              <a:solidFill>
                <a:schemeClr val="accent3">
                  <a:lumMod val="75000"/>
                </a:schemeClr>
              </a:solidFill>
              <a:latin typeface="Arial" panose="020B0604020202020204" pitchFamily="34" charset="0"/>
              <a:cs typeface="Arial" panose="020B0604020202020204" pitchFamily="34" charset="0"/>
            </a:endParaRPr>
          </a:p>
          <a:p>
            <a:pPr algn="ctr"/>
            <a:endParaRPr lang="ru-RU" dirty="0"/>
          </a:p>
        </p:txBody>
      </p:sp>
    </p:spTree>
    <p:extLst>
      <p:ext uri="{BB962C8B-B14F-4D97-AF65-F5344CB8AC3E}">
        <p14:creationId xmlns:p14="http://schemas.microsoft.com/office/powerpoint/2010/main" val="1714731864"/>
      </p:ext>
    </p:extLst>
  </p:cSld>
  <p:clrMapOvr>
    <a:masterClrMapping/>
  </p:clrMapOvr>
</p:sld>
</file>

<file path=ppt/theme/theme1.xml><?xml version="1.0" encoding="utf-8"?>
<a:theme xmlns:a="http://schemas.openxmlformats.org/drawingml/2006/main" name="Тема Offic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1083</TotalTime>
  <Words>6228</Words>
  <Application>Microsoft Office PowerPoint</Application>
  <PresentationFormat>Произвольный</PresentationFormat>
  <Paragraphs>384</Paragraphs>
  <Slides>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Arial Narrow</vt:lpstr>
      <vt:lpstr>Calibri</vt:lpstr>
      <vt:lpstr>Calibri Light</vt:lpstr>
      <vt:lpstr>Symbol</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Синютин Вадим Николаевич</dc:creator>
  <cp:lastModifiedBy>Федоткина Мария Сергеевна</cp:lastModifiedBy>
  <cp:revision>85</cp:revision>
  <cp:lastPrinted>2023-04-06T14:51:30Z</cp:lastPrinted>
  <dcterms:created xsi:type="dcterms:W3CDTF">2023-03-28T08:27:46Z</dcterms:created>
  <dcterms:modified xsi:type="dcterms:W3CDTF">2023-07-12T10:32:15Z</dcterms:modified>
</cp:coreProperties>
</file>